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0"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6858000" cx="12192000"/>
  <p:notesSz cx="6858000" cy="9144000"/>
  <p:embeddedFontLst>
    <p:embeddedFont>
      <p:font typeface="Roboto"/>
      <p:regular r:id="rId24"/>
      <p:bold r:id="rId25"/>
      <p:italic r:id="rId26"/>
      <p:boldItalic r:id="rId27"/>
    </p:embeddedFont>
    <p:embeddedFont>
      <p:font typeface="La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2" roundtripDataSignature="AMtx7mh5hg+aHJNU6A5r26UIRgTjfWt+z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oboto-regular.fntdata"/><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Lato-regular.fntdata"/><Relationship Id="rId27" Type="http://schemas.openxmlformats.org/officeDocument/2006/relationships/font" Target="fonts/Roboto-boldItalic.fntdata"/><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schemas.openxmlformats.org/officeDocument/2006/relationships/font" Target="fonts/Lat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5.xml"/><Relationship Id="rId10" Type="http://schemas.openxmlformats.org/officeDocument/2006/relationships/slide" Target="slides/slide4.xml"/><Relationship Id="rId32" Type="http://customschemas.google.com/relationships/presentationmetadata" Target="meta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ed93f4499c_2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g1ed93f4499c_2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ed93f4499c_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1ed93f4499c_13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ed93f4499c_8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g1ed93f4499c_8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ed93f4499c_16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g1ed93f4499c_16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ed93f4499c_1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1ed93f4499c_11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ed93f4499c_1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1ed93f4499c_15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 name="Shape 11"/>
        <p:cNvGrpSpPr/>
        <p:nvPr/>
      </p:nvGrpSpPr>
      <p:grpSpPr>
        <a:xfrm>
          <a:off x="0" y="0"/>
          <a:ext cx="0" cy="0"/>
          <a:chOff x="0" y="0"/>
          <a:chExt cx="0" cy="0"/>
        </a:xfrm>
      </p:grpSpPr>
      <p:sp>
        <p:nvSpPr>
          <p:cNvPr id="12" name="Google Shape;12;p1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1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 name="Shape 68"/>
        <p:cNvGrpSpPr/>
        <p:nvPr/>
      </p:nvGrpSpPr>
      <p:grpSpPr>
        <a:xfrm>
          <a:off x="0" y="0"/>
          <a:ext cx="0" cy="0"/>
          <a:chOff x="0" y="0"/>
          <a:chExt cx="0" cy="0"/>
        </a:xfrm>
      </p:grpSpPr>
      <p:sp>
        <p:nvSpPr>
          <p:cNvPr id="69" name="Google Shape;69;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 name="Shape 74"/>
        <p:cNvGrpSpPr/>
        <p:nvPr/>
      </p:nvGrpSpPr>
      <p:grpSpPr>
        <a:xfrm>
          <a:off x="0" y="0"/>
          <a:ext cx="0" cy="0"/>
          <a:chOff x="0" y="0"/>
          <a:chExt cx="0" cy="0"/>
        </a:xfrm>
      </p:grpSpPr>
      <p:sp>
        <p:nvSpPr>
          <p:cNvPr id="75" name="Google Shape;75;p2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4" name="Shape 84"/>
        <p:cNvGrpSpPr/>
        <p:nvPr/>
      </p:nvGrpSpPr>
      <p:grpSpPr>
        <a:xfrm>
          <a:off x="0" y="0"/>
          <a:ext cx="0" cy="0"/>
          <a:chOff x="0" y="0"/>
          <a:chExt cx="0" cy="0"/>
        </a:xfrm>
      </p:grpSpPr>
      <p:sp>
        <p:nvSpPr>
          <p:cNvPr id="85" name="Google Shape;85;g1ed93f4499c_2_4"/>
          <p:cNvSpPr txBox="1"/>
          <p:nvPr>
            <p:ph type="title"/>
          </p:nvPr>
        </p:nvSpPr>
        <p:spPr>
          <a:xfrm>
            <a:off x="653667" y="600200"/>
            <a:ext cx="8490400" cy="5454400"/>
          </a:xfrm>
          <a:prstGeom prst="rect">
            <a:avLst/>
          </a:prstGeom>
          <a:noFill/>
          <a:ln>
            <a:noFill/>
          </a:ln>
        </p:spPr>
        <p:txBody>
          <a:bodyPr anchorCtr="0" anchor="ctr" bIns="121900" lIns="121900" spcFirstLastPara="1" rIns="121900" wrap="square" tIns="121900">
            <a:norm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sp>
        <p:nvSpPr>
          <p:cNvPr id="86" name="Google Shape;86;g1ed93f4499c_2_4"/>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7" name="Shape 87"/>
        <p:cNvGrpSpPr/>
        <p:nvPr/>
      </p:nvGrpSpPr>
      <p:grpSpPr>
        <a:xfrm>
          <a:off x="0" y="0"/>
          <a:ext cx="0" cy="0"/>
          <a:chOff x="0" y="0"/>
          <a:chExt cx="0" cy="0"/>
        </a:xfrm>
      </p:grpSpPr>
      <p:sp>
        <p:nvSpPr>
          <p:cNvPr id="88" name="Google Shape;88;g1ed93f4499c_2_7"/>
          <p:cNvSpPr txBox="1"/>
          <p:nvPr>
            <p:ph type="title"/>
          </p:nvPr>
        </p:nvSpPr>
        <p:spPr>
          <a:xfrm>
            <a:off x="415600" y="593367"/>
            <a:ext cx="11360800" cy="7636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89" name="Google Shape;89;g1ed93f4499c_2_7"/>
          <p:cNvSpPr txBox="1"/>
          <p:nvPr>
            <p:ph idx="1" type="body"/>
          </p:nvPr>
        </p:nvSpPr>
        <p:spPr>
          <a:xfrm>
            <a:off x="415600" y="1536633"/>
            <a:ext cx="11360800" cy="4555200"/>
          </a:xfrm>
          <a:prstGeom prst="rect">
            <a:avLst/>
          </a:prstGeom>
          <a:noFill/>
          <a:ln>
            <a:noFill/>
          </a:ln>
        </p:spPr>
        <p:txBody>
          <a:bodyPr anchorCtr="0" anchor="t"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90" name="Google Shape;90;g1ed93f4499c_2_7"/>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1" name="Shape 91"/>
        <p:cNvGrpSpPr/>
        <p:nvPr/>
      </p:nvGrpSpPr>
      <p:grpSpPr>
        <a:xfrm>
          <a:off x="0" y="0"/>
          <a:ext cx="0" cy="0"/>
          <a:chOff x="0" y="0"/>
          <a:chExt cx="0" cy="0"/>
        </a:xfrm>
      </p:grpSpPr>
      <p:sp>
        <p:nvSpPr>
          <p:cNvPr id="92" name="Google Shape;92;g1ed93f4499c_2_11"/>
          <p:cNvSpPr txBox="1"/>
          <p:nvPr>
            <p:ph type="ctrTitle"/>
          </p:nvPr>
        </p:nvSpPr>
        <p:spPr>
          <a:xfrm>
            <a:off x="415611" y="992767"/>
            <a:ext cx="11360800" cy="27368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p:txBody>
      </p:sp>
      <p:sp>
        <p:nvSpPr>
          <p:cNvPr id="93" name="Google Shape;93;g1ed93f4499c_2_11"/>
          <p:cNvSpPr txBox="1"/>
          <p:nvPr>
            <p:ph idx="1" type="subTitle"/>
          </p:nvPr>
        </p:nvSpPr>
        <p:spPr>
          <a:xfrm>
            <a:off x="415600" y="3778833"/>
            <a:ext cx="11360800" cy="10568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94" name="Google Shape;94;g1ed93f4499c_2_11"/>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5" name="Shape 95"/>
        <p:cNvGrpSpPr/>
        <p:nvPr/>
      </p:nvGrpSpPr>
      <p:grpSpPr>
        <a:xfrm>
          <a:off x="0" y="0"/>
          <a:ext cx="0" cy="0"/>
          <a:chOff x="0" y="0"/>
          <a:chExt cx="0" cy="0"/>
        </a:xfrm>
      </p:grpSpPr>
      <p:sp>
        <p:nvSpPr>
          <p:cNvPr id="96" name="Google Shape;96;g1ed93f4499c_2_15"/>
          <p:cNvSpPr txBox="1"/>
          <p:nvPr>
            <p:ph type="title"/>
          </p:nvPr>
        </p:nvSpPr>
        <p:spPr>
          <a:xfrm>
            <a:off x="415600" y="2867800"/>
            <a:ext cx="11360800" cy="11224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97" name="Google Shape;97;g1ed93f4499c_2_15"/>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8" name="Shape 98"/>
        <p:cNvGrpSpPr/>
        <p:nvPr/>
      </p:nvGrpSpPr>
      <p:grpSpPr>
        <a:xfrm>
          <a:off x="0" y="0"/>
          <a:ext cx="0" cy="0"/>
          <a:chOff x="0" y="0"/>
          <a:chExt cx="0" cy="0"/>
        </a:xfrm>
      </p:grpSpPr>
      <p:sp>
        <p:nvSpPr>
          <p:cNvPr id="99" name="Google Shape;99;g1ed93f4499c_2_18"/>
          <p:cNvSpPr txBox="1"/>
          <p:nvPr>
            <p:ph type="title"/>
          </p:nvPr>
        </p:nvSpPr>
        <p:spPr>
          <a:xfrm>
            <a:off x="415600" y="593367"/>
            <a:ext cx="11360800" cy="7636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00" name="Google Shape;100;g1ed93f4499c_2_18"/>
          <p:cNvSpPr txBox="1"/>
          <p:nvPr>
            <p:ph idx="1" type="body"/>
          </p:nvPr>
        </p:nvSpPr>
        <p:spPr>
          <a:xfrm>
            <a:off x="415600" y="1536633"/>
            <a:ext cx="53332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101" name="Google Shape;101;g1ed93f4499c_2_18"/>
          <p:cNvSpPr txBox="1"/>
          <p:nvPr>
            <p:ph idx="2" type="body"/>
          </p:nvPr>
        </p:nvSpPr>
        <p:spPr>
          <a:xfrm>
            <a:off x="6443200" y="1536633"/>
            <a:ext cx="53332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102" name="Google Shape;102;g1ed93f4499c_2_18"/>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3" name="Shape 103"/>
        <p:cNvGrpSpPr/>
        <p:nvPr/>
      </p:nvGrpSpPr>
      <p:grpSpPr>
        <a:xfrm>
          <a:off x="0" y="0"/>
          <a:ext cx="0" cy="0"/>
          <a:chOff x="0" y="0"/>
          <a:chExt cx="0" cy="0"/>
        </a:xfrm>
      </p:grpSpPr>
      <p:sp>
        <p:nvSpPr>
          <p:cNvPr id="104" name="Google Shape;104;g1ed93f4499c_2_23"/>
          <p:cNvSpPr txBox="1"/>
          <p:nvPr>
            <p:ph type="title"/>
          </p:nvPr>
        </p:nvSpPr>
        <p:spPr>
          <a:xfrm>
            <a:off x="415600" y="593367"/>
            <a:ext cx="11360800" cy="7636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05" name="Google Shape;105;g1ed93f4499c_2_23"/>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6" name="Shape 106"/>
        <p:cNvGrpSpPr/>
        <p:nvPr/>
      </p:nvGrpSpPr>
      <p:grpSpPr>
        <a:xfrm>
          <a:off x="0" y="0"/>
          <a:ext cx="0" cy="0"/>
          <a:chOff x="0" y="0"/>
          <a:chExt cx="0" cy="0"/>
        </a:xfrm>
      </p:grpSpPr>
      <p:sp>
        <p:nvSpPr>
          <p:cNvPr id="107" name="Google Shape;107;g1ed93f4499c_2_26"/>
          <p:cNvSpPr txBox="1"/>
          <p:nvPr>
            <p:ph type="title"/>
          </p:nvPr>
        </p:nvSpPr>
        <p:spPr>
          <a:xfrm>
            <a:off x="415600" y="740800"/>
            <a:ext cx="3744000" cy="10076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108" name="Google Shape;108;g1ed93f4499c_2_26"/>
          <p:cNvSpPr txBox="1"/>
          <p:nvPr>
            <p:ph idx="1" type="body"/>
          </p:nvPr>
        </p:nvSpPr>
        <p:spPr>
          <a:xfrm>
            <a:off x="415600" y="1852800"/>
            <a:ext cx="3744000" cy="4239200"/>
          </a:xfrm>
          <a:prstGeom prst="rect">
            <a:avLst/>
          </a:prstGeom>
          <a:noFill/>
          <a:ln>
            <a:noFill/>
          </a:ln>
        </p:spPr>
        <p:txBody>
          <a:bodyPr anchorCtr="0" anchor="t" bIns="121900" lIns="121900" spcFirstLastPara="1" rIns="121900" wrap="square" tIns="121900">
            <a:norm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109" name="Google Shape;109;g1ed93f4499c_2_26"/>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0" name="Shape 110"/>
        <p:cNvGrpSpPr/>
        <p:nvPr/>
      </p:nvGrpSpPr>
      <p:grpSpPr>
        <a:xfrm>
          <a:off x="0" y="0"/>
          <a:ext cx="0" cy="0"/>
          <a:chOff x="0" y="0"/>
          <a:chExt cx="0" cy="0"/>
        </a:xfrm>
      </p:grpSpPr>
      <p:sp>
        <p:nvSpPr>
          <p:cNvPr id="111" name="Google Shape;111;g1ed93f4499c_2_30"/>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2" name="Google Shape;112;g1ed93f4499c_2_30"/>
          <p:cNvSpPr txBox="1"/>
          <p:nvPr>
            <p:ph type="title"/>
          </p:nvPr>
        </p:nvSpPr>
        <p:spPr>
          <a:xfrm>
            <a:off x="354000" y="1644233"/>
            <a:ext cx="5393600" cy="19764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113" name="Google Shape;113;g1ed93f4499c_2_30"/>
          <p:cNvSpPr txBox="1"/>
          <p:nvPr>
            <p:ph idx="1" type="subTitle"/>
          </p:nvPr>
        </p:nvSpPr>
        <p:spPr>
          <a:xfrm>
            <a:off x="354000" y="3737433"/>
            <a:ext cx="5393600" cy="16468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4" name="Google Shape;114;g1ed93f4499c_2_30"/>
          <p:cNvSpPr txBox="1"/>
          <p:nvPr>
            <p:ph idx="2" type="body"/>
          </p:nvPr>
        </p:nvSpPr>
        <p:spPr>
          <a:xfrm>
            <a:off x="6586000" y="965433"/>
            <a:ext cx="5116000" cy="4926800"/>
          </a:xfrm>
          <a:prstGeom prst="rect">
            <a:avLst/>
          </a:prstGeom>
          <a:noFill/>
          <a:ln>
            <a:noFill/>
          </a:ln>
        </p:spPr>
        <p:txBody>
          <a:bodyPr anchorCtr="0" anchor="ctr"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115" name="Google Shape;115;g1ed93f4499c_2_30"/>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 name="Shape 17"/>
        <p:cNvGrpSpPr/>
        <p:nvPr/>
      </p:nvGrpSpPr>
      <p:grpSpPr>
        <a:xfrm>
          <a:off x="0" y="0"/>
          <a:ext cx="0" cy="0"/>
          <a:chOff x="0" y="0"/>
          <a:chExt cx="0" cy="0"/>
        </a:xfrm>
      </p:grpSpPr>
      <p:sp>
        <p:nvSpPr>
          <p:cNvPr id="18" name="Google Shape;18;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6" name="Shape 116"/>
        <p:cNvGrpSpPr/>
        <p:nvPr/>
      </p:nvGrpSpPr>
      <p:grpSpPr>
        <a:xfrm>
          <a:off x="0" y="0"/>
          <a:ext cx="0" cy="0"/>
          <a:chOff x="0" y="0"/>
          <a:chExt cx="0" cy="0"/>
        </a:xfrm>
      </p:grpSpPr>
      <p:sp>
        <p:nvSpPr>
          <p:cNvPr id="117" name="Google Shape;117;g1ed93f4499c_2_36"/>
          <p:cNvSpPr txBox="1"/>
          <p:nvPr>
            <p:ph idx="1" type="body"/>
          </p:nvPr>
        </p:nvSpPr>
        <p:spPr>
          <a:xfrm>
            <a:off x="415600" y="5640767"/>
            <a:ext cx="7998400" cy="806800"/>
          </a:xfrm>
          <a:prstGeom prst="rect">
            <a:avLst/>
          </a:prstGeom>
          <a:noFill/>
          <a:ln>
            <a:noFill/>
          </a:ln>
        </p:spPr>
        <p:txBody>
          <a:bodyPr anchorCtr="0" anchor="ctr" bIns="121900" lIns="121900" spcFirstLastPara="1" rIns="121900" wrap="square" tIns="121900">
            <a:normAutofit/>
          </a:bodyPr>
          <a:lstStyle>
            <a:lvl1pPr indent="-228600" lvl="0" marL="457200" algn="l">
              <a:lnSpc>
                <a:spcPct val="100000"/>
              </a:lnSpc>
              <a:spcBef>
                <a:spcPts val="0"/>
              </a:spcBef>
              <a:spcAft>
                <a:spcPts val="0"/>
              </a:spcAft>
              <a:buSzPts val="2400"/>
              <a:buNone/>
              <a:defRPr/>
            </a:lvl1pPr>
          </a:lstStyle>
          <a:p/>
        </p:txBody>
      </p:sp>
      <p:sp>
        <p:nvSpPr>
          <p:cNvPr id="118" name="Google Shape;118;g1ed93f4499c_2_36"/>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9" name="Shape 119"/>
        <p:cNvGrpSpPr/>
        <p:nvPr/>
      </p:nvGrpSpPr>
      <p:grpSpPr>
        <a:xfrm>
          <a:off x="0" y="0"/>
          <a:ext cx="0" cy="0"/>
          <a:chOff x="0" y="0"/>
          <a:chExt cx="0" cy="0"/>
        </a:xfrm>
      </p:grpSpPr>
      <p:sp>
        <p:nvSpPr>
          <p:cNvPr id="120" name="Google Shape;120;g1ed93f4499c_2_39"/>
          <p:cNvSpPr txBox="1"/>
          <p:nvPr>
            <p:ph hasCustomPrompt="1" type="title"/>
          </p:nvPr>
        </p:nvSpPr>
        <p:spPr>
          <a:xfrm>
            <a:off x="415600" y="1474833"/>
            <a:ext cx="11360800" cy="26180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121" name="Google Shape;121;g1ed93f4499c_2_39"/>
          <p:cNvSpPr txBox="1"/>
          <p:nvPr>
            <p:ph idx="1" type="body"/>
          </p:nvPr>
        </p:nvSpPr>
        <p:spPr>
          <a:xfrm>
            <a:off x="415600" y="4202967"/>
            <a:ext cx="11360800" cy="1734400"/>
          </a:xfrm>
          <a:prstGeom prst="rect">
            <a:avLst/>
          </a:prstGeom>
          <a:noFill/>
          <a:ln>
            <a:noFill/>
          </a:ln>
        </p:spPr>
        <p:txBody>
          <a:bodyPr anchorCtr="0" anchor="t" bIns="121900" lIns="121900" spcFirstLastPara="1" rIns="121900" wrap="square" tIns="121900">
            <a:norm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0"/>
              </a:spcBef>
              <a:spcAft>
                <a:spcPts val="0"/>
              </a:spcAft>
              <a:buSzPts val="1900"/>
              <a:buChar char="○"/>
              <a:defRPr/>
            </a:lvl2pPr>
            <a:lvl3pPr indent="-349250" lvl="2" marL="1371600" algn="ctr">
              <a:lnSpc>
                <a:spcPct val="115000"/>
              </a:lnSpc>
              <a:spcBef>
                <a:spcPts val="0"/>
              </a:spcBef>
              <a:spcAft>
                <a:spcPts val="0"/>
              </a:spcAft>
              <a:buSzPts val="1900"/>
              <a:buChar char="■"/>
              <a:defRPr/>
            </a:lvl3pPr>
            <a:lvl4pPr indent="-349250" lvl="3" marL="1828800" algn="ctr">
              <a:lnSpc>
                <a:spcPct val="115000"/>
              </a:lnSpc>
              <a:spcBef>
                <a:spcPts val="0"/>
              </a:spcBef>
              <a:spcAft>
                <a:spcPts val="0"/>
              </a:spcAft>
              <a:buSzPts val="1900"/>
              <a:buChar char="●"/>
              <a:defRPr/>
            </a:lvl4pPr>
            <a:lvl5pPr indent="-349250" lvl="4" marL="2286000" algn="ctr">
              <a:lnSpc>
                <a:spcPct val="115000"/>
              </a:lnSpc>
              <a:spcBef>
                <a:spcPts val="0"/>
              </a:spcBef>
              <a:spcAft>
                <a:spcPts val="0"/>
              </a:spcAft>
              <a:buSzPts val="1900"/>
              <a:buChar char="○"/>
              <a:defRPr/>
            </a:lvl5pPr>
            <a:lvl6pPr indent="-349250" lvl="5" marL="2743200" algn="ctr">
              <a:lnSpc>
                <a:spcPct val="115000"/>
              </a:lnSpc>
              <a:spcBef>
                <a:spcPts val="0"/>
              </a:spcBef>
              <a:spcAft>
                <a:spcPts val="0"/>
              </a:spcAft>
              <a:buSzPts val="1900"/>
              <a:buChar char="■"/>
              <a:defRPr/>
            </a:lvl6pPr>
            <a:lvl7pPr indent="-349250" lvl="6" marL="3200400" algn="ctr">
              <a:lnSpc>
                <a:spcPct val="115000"/>
              </a:lnSpc>
              <a:spcBef>
                <a:spcPts val="0"/>
              </a:spcBef>
              <a:spcAft>
                <a:spcPts val="0"/>
              </a:spcAft>
              <a:buSzPts val="1900"/>
              <a:buChar char="●"/>
              <a:defRPr/>
            </a:lvl7pPr>
            <a:lvl8pPr indent="-349250" lvl="7" marL="3657600" algn="ctr">
              <a:lnSpc>
                <a:spcPct val="115000"/>
              </a:lnSpc>
              <a:spcBef>
                <a:spcPts val="0"/>
              </a:spcBef>
              <a:spcAft>
                <a:spcPts val="0"/>
              </a:spcAft>
              <a:buSzPts val="1900"/>
              <a:buChar char="○"/>
              <a:defRPr/>
            </a:lvl8pPr>
            <a:lvl9pPr indent="-349250" lvl="8" marL="4114800" algn="ctr">
              <a:lnSpc>
                <a:spcPct val="115000"/>
              </a:lnSpc>
              <a:spcBef>
                <a:spcPts val="0"/>
              </a:spcBef>
              <a:spcAft>
                <a:spcPts val="0"/>
              </a:spcAft>
              <a:buSzPts val="1900"/>
              <a:buChar char="■"/>
              <a:defRPr/>
            </a:lvl9pPr>
          </a:lstStyle>
          <a:p/>
        </p:txBody>
      </p:sp>
      <p:sp>
        <p:nvSpPr>
          <p:cNvPr id="122" name="Google Shape;122;g1ed93f4499c_2_39"/>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3" name="Shape 123"/>
        <p:cNvGrpSpPr/>
        <p:nvPr/>
      </p:nvGrpSpPr>
      <p:grpSpPr>
        <a:xfrm>
          <a:off x="0" y="0"/>
          <a:ext cx="0" cy="0"/>
          <a:chOff x="0" y="0"/>
          <a:chExt cx="0" cy="0"/>
        </a:xfrm>
      </p:grpSpPr>
      <p:sp>
        <p:nvSpPr>
          <p:cNvPr id="124" name="Google Shape;124;g1ed93f4499c_2_43"/>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31" name="Shape 131"/>
        <p:cNvGrpSpPr/>
        <p:nvPr/>
      </p:nvGrpSpPr>
      <p:grpSpPr>
        <a:xfrm>
          <a:off x="0" y="0"/>
          <a:ext cx="0" cy="0"/>
          <a:chOff x="0" y="0"/>
          <a:chExt cx="0" cy="0"/>
        </a:xfrm>
      </p:grpSpPr>
      <p:sp>
        <p:nvSpPr>
          <p:cNvPr id="132" name="Google Shape;132;g1ed93f4499c_11_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3" name="Google Shape;133;g1ed93f4499c_11_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34" name="Google Shape;134;g1ed93f4499c_11_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g1ed93f4499c_11_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g1ed93f4499c_11_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37" name="Shape 137"/>
        <p:cNvGrpSpPr/>
        <p:nvPr/>
      </p:nvGrpSpPr>
      <p:grpSpPr>
        <a:xfrm>
          <a:off x="0" y="0"/>
          <a:ext cx="0" cy="0"/>
          <a:chOff x="0" y="0"/>
          <a:chExt cx="0" cy="0"/>
        </a:xfrm>
      </p:grpSpPr>
      <p:sp>
        <p:nvSpPr>
          <p:cNvPr id="138" name="Google Shape;138;g1ed93f4499c_11_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9" name="Google Shape;139;g1ed93f4499c_11_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0" name="Google Shape;140;g1ed93f4499c_11_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g1ed93f4499c_11_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g1ed93f4499c_11_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43" name="Shape 143"/>
        <p:cNvGrpSpPr/>
        <p:nvPr/>
      </p:nvGrpSpPr>
      <p:grpSpPr>
        <a:xfrm>
          <a:off x="0" y="0"/>
          <a:ext cx="0" cy="0"/>
          <a:chOff x="0" y="0"/>
          <a:chExt cx="0" cy="0"/>
        </a:xfrm>
      </p:grpSpPr>
      <p:sp>
        <p:nvSpPr>
          <p:cNvPr id="144" name="Google Shape;144;g1ed93f4499c_11_1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 name="Google Shape;145;g1ed93f4499c_11_1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46" name="Google Shape;146;g1ed93f4499c_11_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g1ed93f4499c_11_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g1ed93f4499c_11_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49" name="Shape 149"/>
        <p:cNvGrpSpPr/>
        <p:nvPr/>
      </p:nvGrpSpPr>
      <p:grpSpPr>
        <a:xfrm>
          <a:off x="0" y="0"/>
          <a:ext cx="0" cy="0"/>
          <a:chOff x="0" y="0"/>
          <a:chExt cx="0" cy="0"/>
        </a:xfrm>
      </p:grpSpPr>
      <p:sp>
        <p:nvSpPr>
          <p:cNvPr id="150" name="Google Shape;150;g1ed93f4499c_11_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1" name="Google Shape;151;g1ed93f4499c_11_2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2" name="Google Shape;152;g1ed93f4499c_11_2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 name="Google Shape;153;g1ed93f4499c_11_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g1ed93f4499c_11_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g1ed93f4499c_11_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6" name="Shape 156"/>
        <p:cNvGrpSpPr/>
        <p:nvPr/>
      </p:nvGrpSpPr>
      <p:grpSpPr>
        <a:xfrm>
          <a:off x="0" y="0"/>
          <a:ext cx="0" cy="0"/>
          <a:chOff x="0" y="0"/>
          <a:chExt cx="0" cy="0"/>
        </a:xfrm>
      </p:grpSpPr>
      <p:sp>
        <p:nvSpPr>
          <p:cNvPr id="157" name="Google Shape;157;g1ed93f4499c_11_3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8" name="Google Shape;158;g1ed93f4499c_11_3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9" name="Google Shape;159;g1ed93f4499c_11_3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0" name="Google Shape;160;g1ed93f4499c_11_3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61" name="Google Shape;161;g1ed93f4499c_11_3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2" name="Google Shape;162;g1ed93f4499c_11_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 name="Google Shape;163;g1ed93f4499c_11_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 name="Google Shape;164;g1ed93f4499c_11_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5" name="Shape 165"/>
        <p:cNvGrpSpPr/>
        <p:nvPr/>
      </p:nvGrpSpPr>
      <p:grpSpPr>
        <a:xfrm>
          <a:off x="0" y="0"/>
          <a:ext cx="0" cy="0"/>
          <a:chOff x="0" y="0"/>
          <a:chExt cx="0" cy="0"/>
        </a:xfrm>
      </p:grpSpPr>
      <p:sp>
        <p:nvSpPr>
          <p:cNvPr id="166" name="Google Shape;166;g1ed93f4499c_11_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7" name="Google Shape;167;g1ed93f4499c_11_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 name="Google Shape;168;g1ed93f4499c_11_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 name="Google Shape;169;g1ed93f4499c_11_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0" name="Shape 170"/>
        <p:cNvGrpSpPr/>
        <p:nvPr/>
      </p:nvGrpSpPr>
      <p:grpSpPr>
        <a:xfrm>
          <a:off x="0" y="0"/>
          <a:ext cx="0" cy="0"/>
          <a:chOff x="0" y="0"/>
          <a:chExt cx="0" cy="0"/>
        </a:xfrm>
      </p:grpSpPr>
      <p:sp>
        <p:nvSpPr>
          <p:cNvPr id="171" name="Google Shape;171;g1ed93f4499c_11_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 name="Google Shape;172;g1ed93f4499c_11_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 name="Google Shape;173;g1ed93f4499c_11_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 name="Shape 23"/>
        <p:cNvGrpSpPr/>
        <p:nvPr/>
      </p:nvGrpSpPr>
      <p:grpSpPr>
        <a:xfrm>
          <a:off x="0" y="0"/>
          <a:ext cx="0" cy="0"/>
          <a:chOff x="0" y="0"/>
          <a:chExt cx="0" cy="0"/>
        </a:xfrm>
      </p:grpSpPr>
      <p:sp>
        <p:nvSpPr>
          <p:cNvPr id="24" name="Google Shape;24;p1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1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4" name="Shape 174"/>
        <p:cNvGrpSpPr/>
        <p:nvPr/>
      </p:nvGrpSpPr>
      <p:grpSpPr>
        <a:xfrm>
          <a:off x="0" y="0"/>
          <a:ext cx="0" cy="0"/>
          <a:chOff x="0" y="0"/>
          <a:chExt cx="0" cy="0"/>
        </a:xfrm>
      </p:grpSpPr>
      <p:sp>
        <p:nvSpPr>
          <p:cNvPr id="175" name="Google Shape;175;g1ed93f4499c_11_4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6" name="Google Shape;176;g1ed93f4499c_11_4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7" name="Google Shape;177;g1ed93f4499c_11_4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8" name="Google Shape;178;g1ed93f4499c_11_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9" name="Google Shape;179;g1ed93f4499c_11_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0" name="Google Shape;180;g1ed93f4499c_11_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1" name="Shape 181"/>
        <p:cNvGrpSpPr/>
        <p:nvPr/>
      </p:nvGrpSpPr>
      <p:grpSpPr>
        <a:xfrm>
          <a:off x="0" y="0"/>
          <a:ext cx="0" cy="0"/>
          <a:chOff x="0" y="0"/>
          <a:chExt cx="0" cy="0"/>
        </a:xfrm>
      </p:grpSpPr>
      <p:sp>
        <p:nvSpPr>
          <p:cNvPr id="182" name="Google Shape;182;g1ed93f4499c_11_5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3" name="Google Shape;183;g1ed93f4499c_11_56"/>
          <p:cNvSpPr/>
          <p:nvPr>
            <p:ph idx="2" type="pic"/>
          </p:nvPr>
        </p:nvSpPr>
        <p:spPr>
          <a:xfrm>
            <a:off x="5183188" y="987425"/>
            <a:ext cx="6172200" cy="4873625"/>
          </a:xfrm>
          <a:prstGeom prst="rect">
            <a:avLst/>
          </a:prstGeom>
          <a:noFill/>
          <a:ln>
            <a:noFill/>
          </a:ln>
        </p:spPr>
      </p:sp>
      <p:sp>
        <p:nvSpPr>
          <p:cNvPr id="184" name="Google Shape;184;g1ed93f4499c_11_5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 name="Google Shape;185;g1ed93f4499c_11_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 name="Google Shape;186;g1ed93f4499c_11_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 name="Google Shape;187;g1ed93f4499c_11_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8" name="Shape 188"/>
        <p:cNvGrpSpPr/>
        <p:nvPr/>
      </p:nvGrpSpPr>
      <p:grpSpPr>
        <a:xfrm>
          <a:off x="0" y="0"/>
          <a:ext cx="0" cy="0"/>
          <a:chOff x="0" y="0"/>
          <a:chExt cx="0" cy="0"/>
        </a:xfrm>
      </p:grpSpPr>
      <p:sp>
        <p:nvSpPr>
          <p:cNvPr id="189" name="Google Shape;189;g1ed93f4499c_11_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0" name="Google Shape;190;g1ed93f4499c_11_6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1" name="Google Shape;191;g1ed93f4499c_11_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 name="Google Shape;192;g1ed93f4499c_11_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 name="Google Shape;193;g1ed93f4499c_11_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94" name="Shape 194"/>
        <p:cNvGrpSpPr/>
        <p:nvPr/>
      </p:nvGrpSpPr>
      <p:grpSpPr>
        <a:xfrm>
          <a:off x="0" y="0"/>
          <a:ext cx="0" cy="0"/>
          <a:chOff x="0" y="0"/>
          <a:chExt cx="0" cy="0"/>
        </a:xfrm>
      </p:grpSpPr>
      <p:sp>
        <p:nvSpPr>
          <p:cNvPr id="195" name="Google Shape;195;g1ed93f4499c_11_6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6" name="Google Shape;196;g1ed93f4499c_11_6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7" name="Google Shape;197;g1ed93f4499c_11_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 name="Google Shape;198;g1ed93f4499c_11_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 name="Google Shape;199;g1ed93f4499c_11_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 name="Shape 29"/>
        <p:cNvGrpSpPr/>
        <p:nvPr/>
      </p:nvGrpSpPr>
      <p:grpSpPr>
        <a:xfrm>
          <a:off x="0" y="0"/>
          <a:ext cx="0" cy="0"/>
          <a:chOff x="0" y="0"/>
          <a:chExt cx="0" cy="0"/>
        </a:xfrm>
      </p:grpSpPr>
      <p:sp>
        <p:nvSpPr>
          <p:cNvPr id="30" name="Google Shape;30;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1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 name="Shape 36"/>
        <p:cNvGrpSpPr/>
        <p:nvPr/>
      </p:nvGrpSpPr>
      <p:grpSpPr>
        <a:xfrm>
          <a:off x="0" y="0"/>
          <a:ext cx="0" cy="0"/>
          <a:chOff x="0" y="0"/>
          <a:chExt cx="0" cy="0"/>
        </a:xfrm>
      </p:grpSpPr>
      <p:sp>
        <p:nvSpPr>
          <p:cNvPr id="37" name="Google Shape;37;p1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1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1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 name="Shape 45"/>
        <p:cNvGrpSpPr/>
        <p:nvPr/>
      </p:nvGrpSpPr>
      <p:grpSpPr>
        <a:xfrm>
          <a:off x="0" y="0"/>
          <a:ext cx="0" cy="0"/>
          <a:chOff x="0" y="0"/>
          <a:chExt cx="0" cy="0"/>
        </a:xfrm>
      </p:grpSpPr>
      <p:sp>
        <p:nvSpPr>
          <p:cNvPr id="46" name="Google Shape;46;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 name="Shape 50"/>
        <p:cNvGrpSpPr/>
        <p:nvPr/>
      </p:nvGrpSpPr>
      <p:grpSpPr>
        <a:xfrm>
          <a:off x="0" y="0"/>
          <a:ext cx="0" cy="0"/>
          <a:chOff x="0" y="0"/>
          <a:chExt cx="0" cy="0"/>
        </a:xfrm>
      </p:grpSpPr>
      <p:sp>
        <p:nvSpPr>
          <p:cNvPr id="51" name="Google Shape;51;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 name="Shape 54"/>
        <p:cNvGrpSpPr/>
        <p:nvPr/>
      </p:nvGrpSpPr>
      <p:grpSpPr>
        <a:xfrm>
          <a:off x="0" y="0"/>
          <a:ext cx="0" cy="0"/>
          <a:chOff x="0" y="0"/>
          <a:chExt cx="0" cy="0"/>
        </a:xfrm>
      </p:grpSpPr>
      <p:sp>
        <p:nvSpPr>
          <p:cNvPr id="55" name="Google Shape;55;p2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2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 name="Shape 61"/>
        <p:cNvGrpSpPr/>
        <p:nvPr/>
      </p:nvGrpSpPr>
      <p:grpSpPr>
        <a:xfrm>
          <a:off x="0" y="0"/>
          <a:ext cx="0" cy="0"/>
          <a:chOff x="0" y="0"/>
          <a:chExt cx="0" cy="0"/>
        </a:xfrm>
      </p:grpSpPr>
      <p:sp>
        <p:nvSpPr>
          <p:cNvPr id="62" name="Google Shape;62;p2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1"/>
          <p:cNvSpPr/>
          <p:nvPr>
            <p:ph idx="2" type="pic"/>
          </p:nvPr>
        </p:nvSpPr>
        <p:spPr>
          <a:xfrm>
            <a:off x="5183188" y="987425"/>
            <a:ext cx="6172200" cy="4873625"/>
          </a:xfrm>
          <a:prstGeom prst="rect">
            <a:avLst/>
          </a:prstGeom>
          <a:noFill/>
          <a:ln>
            <a:noFill/>
          </a:ln>
        </p:spPr>
      </p:sp>
      <p:sp>
        <p:nvSpPr>
          <p:cNvPr id="64" name="Google Shape;64;p2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1.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0" name="Shape 80"/>
        <p:cNvGrpSpPr/>
        <p:nvPr/>
      </p:nvGrpSpPr>
      <p:grpSpPr>
        <a:xfrm>
          <a:off x="0" y="0"/>
          <a:ext cx="0" cy="0"/>
          <a:chOff x="0" y="0"/>
          <a:chExt cx="0" cy="0"/>
        </a:xfrm>
      </p:grpSpPr>
      <p:sp>
        <p:nvSpPr>
          <p:cNvPr id="81" name="Google Shape;81;g1ed93f4499c_2_0"/>
          <p:cNvSpPr txBox="1"/>
          <p:nvPr>
            <p:ph type="title"/>
          </p:nvPr>
        </p:nvSpPr>
        <p:spPr>
          <a:xfrm>
            <a:off x="415600" y="593367"/>
            <a:ext cx="11360800" cy="763600"/>
          </a:xfrm>
          <a:prstGeom prst="rect">
            <a:avLst/>
          </a:prstGeom>
          <a:noFill/>
          <a:ln>
            <a:noFill/>
          </a:ln>
        </p:spPr>
        <p:txBody>
          <a:bodyPr anchorCtr="0" anchor="t" bIns="121900" lIns="121900" spcFirstLastPara="1" rIns="121900" wrap="square" tIns="121900">
            <a:norm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82" name="Google Shape;82;g1ed93f4499c_2_0"/>
          <p:cNvSpPr txBox="1"/>
          <p:nvPr>
            <p:ph idx="1" type="body"/>
          </p:nvPr>
        </p:nvSpPr>
        <p:spPr>
          <a:xfrm>
            <a:off x="415600" y="1536633"/>
            <a:ext cx="11360800" cy="45552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83" name="Google Shape;83;g1ed93f4499c_2_0"/>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5" name="Shape 125"/>
        <p:cNvGrpSpPr/>
        <p:nvPr/>
      </p:nvGrpSpPr>
      <p:grpSpPr>
        <a:xfrm>
          <a:off x="0" y="0"/>
          <a:ext cx="0" cy="0"/>
          <a:chOff x="0" y="0"/>
          <a:chExt cx="0" cy="0"/>
        </a:xfrm>
      </p:grpSpPr>
      <p:sp>
        <p:nvSpPr>
          <p:cNvPr id="126" name="Google Shape;126;g1ed93f4499c_11_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7" name="Google Shape;127;g1ed93f4499c_11_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8" name="Google Shape;128;g1ed93f4499c_11_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9" name="Google Shape;129;g1ed93f4499c_11_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0" name="Google Shape;130;g1ed93f4499c_11_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9.jpg"/><Relationship Id="rId4" Type="http://schemas.openxmlformats.org/officeDocument/2006/relationships/hyperlink" Target="https://github.com/csc0007/CS501_GroupWork"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0.png"/><Relationship Id="rId5"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www.youtube.com/watch?v=OxHNcCXnxnE" TargetMode="External"/><Relationship Id="rId4" Type="http://schemas.openxmlformats.org/officeDocument/2006/relationships/hyperlink" Target="https://rapidapi.com/tipsters/api/booking-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5.png"/><Relationship Id="rId5"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1115"/>
        </a:solidFill>
      </p:bgPr>
    </p:bg>
    <p:spTree>
      <p:nvGrpSpPr>
        <p:cNvPr id="203" name="Shape 203"/>
        <p:cNvGrpSpPr/>
        <p:nvPr/>
      </p:nvGrpSpPr>
      <p:grpSpPr>
        <a:xfrm>
          <a:off x="0" y="0"/>
          <a:ext cx="0" cy="0"/>
          <a:chOff x="0" y="0"/>
          <a:chExt cx="0" cy="0"/>
        </a:xfrm>
      </p:grpSpPr>
      <p:sp>
        <p:nvSpPr>
          <p:cNvPr id="204" name="Google Shape;204;g1ed93f4499c_2_45"/>
          <p:cNvSpPr txBox="1"/>
          <p:nvPr/>
        </p:nvSpPr>
        <p:spPr>
          <a:xfrm>
            <a:off x="653667" y="2201020"/>
            <a:ext cx="4262783" cy="1079917"/>
          </a:xfrm>
          <a:prstGeom prst="rect">
            <a:avLst/>
          </a:prstGeom>
          <a:noFill/>
          <a:ln>
            <a:noFill/>
          </a:ln>
        </p:spPr>
        <p:txBody>
          <a:bodyPr anchorCtr="0" anchor="ctr" bIns="121900" lIns="121900" spcFirstLastPara="1" rIns="121900" wrap="square" tIns="121900">
            <a:normAutofit fontScale="92500" lnSpcReduction="20000"/>
          </a:bodyPr>
          <a:lstStyle/>
          <a:p>
            <a:pPr indent="0" lvl="0" marL="0" marR="0" rtl="0" algn="l">
              <a:lnSpc>
                <a:spcPct val="100000"/>
              </a:lnSpc>
              <a:spcBef>
                <a:spcPts val="0"/>
              </a:spcBef>
              <a:spcAft>
                <a:spcPts val="800"/>
              </a:spcAft>
              <a:buNone/>
            </a:pPr>
            <a:r>
              <a:rPr b="0" i="0" lang="en-US" sz="6400" u="none" cap="none" strike="noStrike">
                <a:solidFill>
                  <a:schemeClr val="lt2"/>
                </a:solidFill>
                <a:latin typeface="Arial"/>
                <a:ea typeface="Arial"/>
                <a:cs typeface="Arial"/>
                <a:sym typeface="Arial"/>
              </a:rPr>
              <a:t>ShouldISki</a:t>
            </a:r>
            <a:endParaRPr b="0" i="0" sz="6400" u="none" cap="none" strike="noStrike">
              <a:solidFill>
                <a:schemeClr val="lt2"/>
              </a:solidFill>
              <a:latin typeface="Arial"/>
              <a:ea typeface="Arial"/>
              <a:cs typeface="Arial"/>
              <a:sym typeface="Arial"/>
            </a:endParaRPr>
          </a:p>
        </p:txBody>
      </p:sp>
      <p:pic>
        <p:nvPicPr>
          <p:cNvPr descr="雪地上的风景&#10;&#10;描述已自动生成" id="205" name="Google Shape;205;g1ed93f4499c_2_45"/>
          <p:cNvPicPr preferRelativeResize="0"/>
          <p:nvPr/>
        </p:nvPicPr>
        <p:blipFill rotWithShape="1">
          <a:blip r:embed="rId3">
            <a:alphaModFix/>
          </a:blip>
          <a:srcRect b="0" l="0" r="0" t="0"/>
          <a:stretch/>
        </p:blipFill>
        <p:spPr>
          <a:xfrm>
            <a:off x="5315005" y="1186985"/>
            <a:ext cx="5714472" cy="4280829"/>
          </a:xfrm>
          <a:prstGeom prst="rect">
            <a:avLst/>
          </a:prstGeom>
          <a:noFill/>
          <a:ln cap="sq" cmpd="sng" w="190500">
            <a:solidFill>
              <a:srgbClr val="C8C6BD"/>
            </a:solidFill>
            <a:prstDash val="solid"/>
            <a:miter lim="800000"/>
            <a:headEnd len="sm" w="sm" type="none"/>
            <a:tailEnd len="sm" w="sm" type="none"/>
          </a:ln>
          <a:effectLst>
            <a:outerShdw blurRad="254000" rotWithShape="0" algn="bl">
              <a:srgbClr val="000000">
                <a:alpha val="42745"/>
              </a:srgbClr>
            </a:outerShdw>
          </a:effectLst>
        </p:spPr>
      </p:pic>
      <p:sp>
        <p:nvSpPr>
          <p:cNvPr id="206" name="Google Shape;206;g1ed93f4499c_2_45"/>
          <p:cNvSpPr txBox="1"/>
          <p:nvPr/>
        </p:nvSpPr>
        <p:spPr>
          <a:xfrm>
            <a:off x="832627" y="3331117"/>
            <a:ext cx="4262800" cy="1847200"/>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None/>
            </a:pPr>
            <a:r>
              <a:rPr b="0" i="0" lang="en-US" sz="1900" u="none" cap="none" strike="noStrike">
                <a:solidFill>
                  <a:schemeClr val="lt2"/>
                </a:solidFill>
                <a:latin typeface="Arial"/>
                <a:ea typeface="Arial"/>
                <a:cs typeface="Arial"/>
                <a:sym typeface="Arial"/>
              </a:rPr>
              <a:t>Team Tuesday and Thursday</a:t>
            </a:r>
            <a:endParaRPr sz="1900"/>
          </a:p>
          <a:p>
            <a:pPr indent="0" lvl="0" marL="0" marR="0" rtl="0" algn="l">
              <a:lnSpc>
                <a:spcPct val="100000"/>
              </a:lnSpc>
              <a:spcBef>
                <a:spcPts val="0"/>
              </a:spcBef>
              <a:spcAft>
                <a:spcPts val="0"/>
              </a:spcAft>
              <a:buNone/>
            </a:pPr>
            <a:r>
              <a:rPr b="0" i="0" lang="en-US" sz="1900" u="none" cap="none" strike="noStrike">
                <a:solidFill>
                  <a:schemeClr val="lt2"/>
                </a:solidFill>
                <a:latin typeface="Arial"/>
                <a:ea typeface="Arial"/>
                <a:cs typeface="Arial"/>
                <a:sym typeface="Arial"/>
              </a:rPr>
              <a:t>Siyi Du</a:t>
            </a:r>
            <a:endParaRPr sz="1900"/>
          </a:p>
          <a:p>
            <a:pPr indent="0" lvl="0" marL="0" marR="0" rtl="0" algn="l">
              <a:lnSpc>
                <a:spcPct val="100000"/>
              </a:lnSpc>
              <a:spcBef>
                <a:spcPts val="0"/>
              </a:spcBef>
              <a:spcAft>
                <a:spcPts val="0"/>
              </a:spcAft>
              <a:buNone/>
            </a:pPr>
            <a:r>
              <a:rPr b="0" i="0" lang="en-US" sz="1900" u="none" cap="none" strike="noStrike">
                <a:solidFill>
                  <a:schemeClr val="lt2"/>
                </a:solidFill>
                <a:latin typeface="Arial"/>
                <a:ea typeface="Arial"/>
                <a:cs typeface="Arial"/>
                <a:sym typeface="Arial"/>
              </a:rPr>
              <a:t>Sicheng Chen</a:t>
            </a:r>
            <a:endParaRPr sz="1900"/>
          </a:p>
          <a:p>
            <a:pPr indent="0" lvl="0" marL="0" marR="0" rtl="0" algn="l">
              <a:lnSpc>
                <a:spcPct val="100000"/>
              </a:lnSpc>
              <a:spcBef>
                <a:spcPts val="0"/>
              </a:spcBef>
              <a:spcAft>
                <a:spcPts val="0"/>
              </a:spcAft>
              <a:buNone/>
            </a:pPr>
            <a:r>
              <a:rPr b="0" i="0" lang="en-US" sz="1900" u="none" cap="none" strike="noStrike">
                <a:solidFill>
                  <a:schemeClr val="lt2"/>
                </a:solidFill>
                <a:latin typeface="Arial"/>
                <a:ea typeface="Arial"/>
                <a:cs typeface="Arial"/>
                <a:sym typeface="Arial"/>
              </a:rPr>
              <a:t>Team GitHub Repo:</a:t>
            </a:r>
            <a:endParaRPr sz="1900">
              <a:solidFill>
                <a:schemeClr val="accent1"/>
              </a:solidFill>
            </a:endParaRPr>
          </a:p>
          <a:p>
            <a:pPr indent="0" lvl="0" marL="0" marR="0" rtl="0" algn="l">
              <a:lnSpc>
                <a:spcPct val="100000"/>
              </a:lnSpc>
              <a:spcBef>
                <a:spcPts val="0"/>
              </a:spcBef>
              <a:spcAft>
                <a:spcPts val="0"/>
              </a:spcAft>
              <a:buNone/>
            </a:pPr>
            <a:r>
              <a:rPr b="0" i="0" lang="en-US" sz="1900" u="sng" cap="none" strike="noStrike">
                <a:solidFill>
                  <a:schemeClr val="accent1"/>
                </a:solidFill>
                <a:latin typeface="Arial"/>
                <a:ea typeface="Arial"/>
                <a:cs typeface="Arial"/>
                <a:sym typeface="Arial"/>
                <a:hlinkClick r:id="rId4">
                  <a:extLst>
                    <a:ext uri="{A12FA001-AC4F-418D-AE19-62706E023703}">
                      <ahyp:hlinkClr val="tx"/>
                    </a:ext>
                  </a:extLst>
                </a:hlinkClick>
              </a:rPr>
              <a:t>csc0007/CS501_GroupWork: Group Work Only (github.com)</a:t>
            </a:r>
            <a:endParaRPr b="0" i="0" sz="1900" u="none" cap="none" strike="noStrike">
              <a:solidFill>
                <a:schemeClr val="accen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A35"/>
        </a:solidFill>
      </p:bgPr>
    </p:bg>
    <p:spTree>
      <p:nvGrpSpPr>
        <p:cNvPr id="286" name="Shape 286"/>
        <p:cNvGrpSpPr/>
        <p:nvPr/>
      </p:nvGrpSpPr>
      <p:grpSpPr>
        <a:xfrm>
          <a:off x="0" y="0"/>
          <a:ext cx="0" cy="0"/>
          <a:chOff x="0" y="0"/>
          <a:chExt cx="0" cy="0"/>
        </a:xfrm>
      </p:grpSpPr>
      <p:sp>
        <p:nvSpPr>
          <p:cNvPr id="287" name="Google Shape;287;g1ed93f4499c_13_0"/>
          <p:cNvSpPr txBox="1"/>
          <p:nvPr/>
        </p:nvSpPr>
        <p:spPr>
          <a:xfrm>
            <a:off x="336698" y="799023"/>
            <a:ext cx="4476300" cy="1970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Calibri"/>
                <a:ea typeface="Calibri"/>
                <a:cs typeface="Calibri"/>
                <a:sym typeface="Calibri"/>
              </a:rPr>
              <a:t>Roadblock 7</a:t>
            </a:r>
            <a:endParaRPr b="1" sz="32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Current Location</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Unstable to get current location.</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getLastKnownLocation vs LocationListener</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 name="Google Shape;288;g1ed93f4499c_13_0"/>
          <p:cNvSpPr txBox="1"/>
          <p:nvPr/>
        </p:nvSpPr>
        <p:spPr>
          <a:xfrm>
            <a:off x="240665" y="3305810"/>
            <a:ext cx="4476750" cy="1968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Calibri"/>
                <a:ea typeface="Calibri"/>
                <a:cs typeface="Calibri"/>
                <a:sym typeface="Calibri"/>
              </a:rPr>
              <a:t>Workaround</a:t>
            </a:r>
            <a:endParaRPr b="1" sz="32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1. I first used getLastKnownLocation ,which might return null if there's no recent location data available.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2. A more reliable approach is to request location updates.</a:t>
            </a:r>
            <a:endParaRPr sz="1800">
              <a:solidFill>
                <a:schemeClr val="lt1"/>
              </a:solidFill>
              <a:latin typeface="Calibri"/>
              <a:ea typeface="Calibri"/>
              <a:cs typeface="Calibri"/>
              <a:sym typeface="Calibri"/>
            </a:endParaRPr>
          </a:p>
        </p:txBody>
      </p:sp>
      <p:pic>
        <p:nvPicPr>
          <p:cNvPr id="289" name="Google Shape;289;g1ed93f4499c_13_0"/>
          <p:cNvPicPr preferRelativeResize="0"/>
          <p:nvPr/>
        </p:nvPicPr>
        <p:blipFill rotWithShape="1">
          <a:blip r:embed="rId3">
            <a:alphaModFix/>
          </a:blip>
          <a:srcRect b="20304" l="2427" r="0" t="0"/>
          <a:stretch/>
        </p:blipFill>
        <p:spPr>
          <a:xfrm>
            <a:off x="4892675" y="2132965"/>
            <a:ext cx="7046595" cy="3324860"/>
          </a:xfrm>
          <a:prstGeom prst="rect">
            <a:avLst/>
          </a:prstGeom>
          <a:noFill/>
          <a:ln>
            <a:noFill/>
          </a:ln>
        </p:spPr>
      </p:pic>
      <p:sp>
        <p:nvSpPr>
          <p:cNvPr id="290" name="Google Shape;290;g1ed93f4499c_13_0"/>
          <p:cNvSpPr txBox="1"/>
          <p:nvPr/>
        </p:nvSpPr>
        <p:spPr>
          <a:xfrm>
            <a:off x="4892675" y="1511935"/>
            <a:ext cx="609600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Implementation Details</a:t>
            </a:r>
            <a:endParaRPr sz="1800">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A35"/>
        </a:solidFill>
      </p:bgPr>
    </p:bg>
    <p:spTree>
      <p:nvGrpSpPr>
        <p:cNvPr id="294" name="Shape 294"/>
        <p:cNvGrpSpPr/>
        <p:nvPr/>
      </p:nvGrpSpPr>
      <p:grpSpPr>
        <a:xfrm>
          <a:off x="0" y="0"/>
          <a:ext cx="0" cy="0"/>
          <a:chOff x="0" y="0"/>
          <a:chExt cx="0" cy="0"/>
        </a:xfrm>
      </p:grpSpPr>
      <p:sp>
        <p:nvSpPr>
          <p:cNvPr id="295" name="Google Shape;295;p8"/>
          <p:cNvSpPr txBox="1"/>
          <p:nvPr/>
        </p:nvSpPr>
        <p:spPr>
          <a:xfrm>
            <a:off x="488715" y="355759"/>
            <a:ext cx="5150064" cy="169277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b="1" lang="en-US" sz="3200">
                <a:solidFill>
                  <a:schemeClr val="lt1"/>
                </a:solidFill>
                <a:latin typeface="Calibri"/>
                <a:ea typeface="Calibri"/>
                <a:cs typeface="Calibri"/>
                <a:sym typeface="Calibri"/>
              </a:rPr>
              <a:t>Surprises </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Booking.com Third Party API Provider Server Outrage</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6" name="Google Shape;296;p8"/>
          <p:cNvSpPr txBox="1"/>
          <p:nvPr/>
        </p:nvSpPr>
        <p:spPr>
          <a:xfrm>
            <a:off x="383881" y="3725109"/>
            <a:ext cx="4795284" cy="169277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Calibri"/>
                <a:ea typeface="Calibri"/>
                <a:cs typeface="Calibri"/>
                <a:sym typeface="Calibri"/>
              </a:rPr>
              <a:t>Workaround</a:t>
            </a:r>
            <a:endParaRPr/>
          </a:p>
          <a:p>
            <a:pPr indent="-342900" lvl="0" marL="342900" marR="0" rtl="0" algn="l">
              <a:spcBef>
                <a:spcPts val="0"/>
              </a:spcBef>
              <a:spcAft>
                <a:spcPts val="0"/>
              </a:spcAft>
              <a:buClr>
                <a:schemeClr val="lt1"/>
              </a:buClr>
              <a:buSzPts val="1800"/>
              <a:buFont typeface="Calibri"/>
              <a:buAutoNum type="arabicPeriod"/>
            </a:pPr>
            <a:r>
              <a:rPr lang="en-US" sz="1800">
                <a:solidFill>
                  <a:schemeClr val="lt1"/>
                </a:solidFill>
                <a:latin typeface="Calibri"/>
                <a:ea typeface="Calibri"/>
                <a:cs typeface="Calibri"/>
                <a:sym typeface="Calibri"/>
              </a:rPr>
              <a:t>Emergency search for another API provider</a:t>
            </a:r>
            <a:endParaRPr/>
          </a:p>
          <a:p>
            <a:pPr indent="-342900" lvl="0" marL="342900" marR="0" rtl="0" algn="l">
              <a:spcBef>
                <a:spcPts val="0"/>
              </a:spcBef>
              <a:spcAft>
                <a:spcPts val="0"/>
              </a:spcAft>
              <a:buClr>
                <a:schemeClr val="lt1"/>
              </a:buClr>
              <a:buSzPts val="1800"/>
              <a:buFont typeface="Calibri"/>
              <a:buAutoNum type="arabicPeriod"/>
            </a:pPr>
            <a:r>
              <a:rPr lang="en-US" sz="1800">
                <a:solidFill>
                  <a:schemeClr val="lt1"/>
                </a:solidFill>
                <a:latin typeface="Calibri"/>
                <a:ea typeface="Calibri"/>
                <a:cs typeface="Calibri"/>
                <a:sym typeface="Calibri"/>
              </a:rPr>
              <a:t>Code modifications for new API Interface</a:t>
            </a:r>
            <a:endParaRPr/>
          </a:p>
          <a:p>
            <a:pPr indent="-342900" lvl="0" marL="342900" marR="0" rtl="0" algn="l">
              <a:spcBef>
                <a:spcPts val="0"/>
              </a:spcBef>
              <a:spcAft>
                <a:spcPts val="0"/>
              </a:spcAft>
              <a:buClr>
                <a:schemeClr val="lt1"/>
              </a:buClr>
              <a:buSzPts val="1800"/>
              <a:buFont typeface="Calibri"/>
              <a:buAutoNum type="arabicPeriod"/>
            </a:pPr>
            <a:r>
              <a:rPr lang="en-US" sz="1800">
                <a:solidFill>
                  <a:schemeClr val="lt1"/>
                </a:solidFill>
                <a:latin typeface="Calibri"/>
                <a:ea typeface="Calibri"/>
                <a:cs typeface="Calibri"/>
                <a:sym typeface="Calibri"/>
              </a:rPr>
              <a:t>Reorganize API response parsing </a:t>
            </a:r>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pic>
        <p:nvPicPr>
          <p:cNvPr descr="图形用户界面, 文本&#10;&#10;描述已自动生成" id="297" name="Google Shape;297;p8"/>
          <p:cNvPicPr preferRelativeResize="0"/>
          <p:nvPr/>
        </p:nvPicPr>
        <p:blipFill rotWithShape="1">
          <a:blip r:embed="rId3">
            <a:alphaModFix/>
          </a:blip>
          <a:srcRect b="0" l="0" r="0" t="0"/>
          <a:stretch/>
        </p:blipFill>
        <p:spPr>
          <a:xfrm>
            <a:off x="272899" y="1722131"/>
            <a:ext cx="8141000" cy="1854295"/>
          </a:xfrm>
          <a:prstGeom prst="rect">
            <a:avLst/>
          </a:prstGeom>
          <a:noFill/>
          <a:ln>
            <a:noFill/>
          </a:ln>
        </p:spPr>
      </p:pic>
      <p:sp>
        <p:nvSpPr>
          <p:cNvPr id="298" name="Google Shape;298;p8"/>
          <p:cNvSpPr/>
          <p:nvPr/>
        </p:nvSpPr>
        <p:spPr>
          <a:xfrm>
            <a:off x="5735697" y="1635295"/>
            <a:ext cx="1422400" cy="1095828"/>
          </a:xfrm>
          <a:prstGeom prst="rect">
            <a:avLst/>
          </a:prstGeom>
          <a:noFill/>
          <a:ln cap="flat" cmpd="sng" w="381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图形用户界面&#10;&#10;描述已自动生成" id="299" name="Google Shape;299;p8"/>
          <p:cNvPicPr preferRelativeResize="0"/>
          <p:nvPr/>
        </p:nvPicPr>
        <p:blipFill rotWithShape="1">
          <a:blip r:embed="rId4">
            <a:alphaModFix/>
          </a:blip>
          <a:srcRect b="0" l="0" r="0" t="0"/>
          <a:stretch/>
        </p:blipFill>
        <p:spPr>
          <a:xfrm>
            <a:off x="5638779" y="3007651"/>
            <a:ext cx="1657435" cy="1549480"/>
          </a:xfrm>
          <a:prstGeom prst="rect">
            <a:avLst/>
          </a:prstGeom>
          <a:noFill/>
          <a:ln>
            <a:noFill/>
          </a:ln>
        </p:spPr>
      </p:pic>
      <p:sp>
        <p:nvSpPr>
          <p:cNvPr id="300" name="Google Shape;300;p8"/>
          <p:cNvSpPr/>
          <p:nvPr/>
        </p:nvSpPr>
        <p:spPr>
          <a:xfrm>
            <a:off x="6039293" y="2731123"/>
            <a:ext cx="704372" cy="430291"/>
          </a:xfrm>
          <a:prstGeom prst="downArrow">
            <a:avLst>
              <a:gd fmla="val 50000" name="adj1"/>
              <a:gd fmla="val 50000" name="adj2"/>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图形用户界面, 文本, 应用程序, 电子邮件&#10;&#10;描述已自动生成" id="301" name="Google Shape;301;p8"/>
          <p:cNvPicPr preferRelativeResize="0"/>
          <p:nvPr/>
        </p:nvPicPr>
        <p:blipFill rotWithShape="1">
          <a:blip r:embed="rId5">
            <a:alphaModFix/>
          </a:blip>
          <a:srcRect b="0" l="0" r="0" t="0"/>
          <a:stretch/>
        </p:blipFill>
        <p:spPr>
          <a:xfrm>
            <a:off x="8413899" y="1722130"/>
            <a:ext cx="3751915" cy="1854295"/>
          </a:xfrm>
          <a:prstGeom prst="rect">
            <a:avLst/>
          </a:prstGeom>
          <a:noFill/>
          <a:ln>
            <a:noFill/>
          </a:ln>
        </p:spPr>
      </p:pic>
      <p:sp>
        <p:nvSpPr>
          <p:cNvPr id="302" name="Google Shape;302;p8"/>
          <p:cNvSpPr txBox="1"/>
          <p:nvPr/>
        </p:nvSpPr>
        <p:spPr>
          <a:xfrm>
            <a:off x="9569330" y="1067881"/>
            <a:ext cx="163038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That’s a lie….☹</a:t>
            </a:r>
            <a:endParaRPr sz="1800">
              <a:solidFill>
                <a:schemeClr val="lt1"/>
              </a:solidFill>
              <a:latin typeface="Calibri"/>
              <a:ea typeface="Calibri"/>
              <a:cs typeface="Calibri"/>
              <a:sym typeface="Calibri"/>
            </a:endParaRPr>
          </a:p>
        </p:txBody>
      </p:sp>
      <p:sp>
        <p:nvSpPr>
          <p:cNvPr id="303" name="Google Shape;303;p8"/>
          <p:cNvSpPr/>
          <p:nvPr/>
        </p:nvSpPr>
        <p:spPr>
          <a:xfrm>
            <a:off x="10143547" y="1437213"/>
            <a:ext cx="481951" cy="460744"/>
          </a:xfrm>
          <a:prstGeom prst="downArrow">
            <a:avLst>
              <a:gd fmla="val 50000" name="adj1"/>
              <a:gd fmla="val 50000" name="adj2"/>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A35"/>
        </a:solidFill>
      </p:bgPr>
    </p:bg>
    <p:spTree>
      <p:nvGrpSpPr>
        <p:cNvPr id="307" name="Shape 307"/>
        <p:cNvGrpSpPr/>
        <p:nvPr/>
      </p:nvGrpSpPr>
      <p:grpSpPr>
        <a:xfrm>
          <a:off x="0" y="0"/>
          <a:ext cx="0" cy="0"/>
          <a:chOff x="0" y="0"/>
          <a:chExt cx="0" cy="0"/>
        </a:xfrm>
      </p:grpSpPr>
      <p:sp>
        <p:nvSpPr>
          <p:cNvPr id="308" name="Google Shape;308;p9"/>
          <p:cNvSpPr txBox="1"/>
          <p:nvPr/>
        </p:nvSpPr>
        <p:spPr>
          <a:xfrm>
            <a:off x="2557500" y="2690250"/>
            <a:ext cx="7077000" cy="1847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a:solidFill>
                  <a:schemeClr val="lt1"/>
                </a:solidFill>
                <a:latin typeface="arial"/>
                <a:ea typeface="arial"/>
                <a:cs typeface="arial"/>
                <a:sym typeface="arial"/>
              </a:rPr>
              <a:t>What would you do differently?</a:t>
            </a:r>
            <a:endParaRPr b="0" i="0" sz="2400">
              <a:solidFill>
                <a:schemeClr val="lt1"/>
              </a:solidFill>
              <a:latin typeface="arial"/>
              <a:ea typeface="arial"/>
              <a:cs typeface="arial"/>
              <a:sym typeface="arial"/>
            </a:endParaRPr>
          </a:p>
          <a:p>
            <a:pPr indent="0" lvl="0" marL="0" marR="0" rtl="0" algn="ctr">
              <a:spcBef>
                <a:spcPts val="0"/>
              </a:spcBef>
              <a:spcAft>
                <a:spcPts val="0"/>
              </a:spcAft>
              <a:buNone/>
            </a:pPr>
            <a:r>
              <a:t/>
            </a:r>
            <a:endParaRPr sz="2400">
              <a:solidFill>
                <a:schemeClr val="lt1"/>
              </a:solidFill>
              <a:latin typeface="arial"/>
              <a:ea typeface="arial"/>
              <a:cs typeface="arial"/>
              <a:sym typeface="arial"/>
            </a:endParaRPr>
          </a:p>
          <a:p>
            <a:pPr indent="0" lvl="0" marL="0" marR="0" rtl="0" algn="ctr">
              <a:spcBef>
                <a:spcPts val="0"/>
              </a:spcBef>
              <a:spcAft>
                <a:spcPts val="0"/>
              </a:spcAft>
              <a:buNone/>
            </a:pPr>
            <a:r>
              <a:rPr lang="en-US" sz="2400">
                <a:solidFill>
                  <a:schemeClr val="lt1"/>
                </a:solidFill>
                <a:latin typeface="arial"/>
                <a:ea typeface="arial"/>
                <a:cs typeface="arial"/>
                <a:sym typeface="arial"/>
              </a:rPr>
              <a:t>Use ChatGPT API for personalized recommendations</a:t>
            </a:r>
            <a:endParaRPr sz="2400">
              <a:solidFill>
                <a:schemeClr val="lt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A35"/>
        </a:solidFill>
      </p:bgPr>
    </p:bg>
    <p:spTree>
      <p:nvGrpSpPr>
        <p:cNvPr id="312" name="Shape 312"/>
        <p:cNvGrpSpPr/>
        <p:nvPr/>
      </p:nvGrpSpPr>
      <p:grpSpPr>
        <a:xfrm>
          <a:off x="0" y="0"/>
          <a:ext cx="0" cy="0"/>
          <a:chOff x="0" y="0"/>
          <a:chExt cx="0" cy="0"/>
        </a:xfrm>
      </p:grpSpPr>
      <p:sp>
        <p:nvSpPr>
          <p:cNvPr id="313" name="Google Shape;313;p10"/>
          <p:cNvSpPr txBox="1"/>
          <p:nvPr/>
        </p:nvSpPr>
        <p:spPr>
          <a:xfrm>
            <a:off x="1875750" y="2512625"/>
            <a:ext cx="8440500" cy="2524200"/>
          </a:xfrm>
          <a:prstGeom prst="rect">
            <a:avLst/>
          </a:prstGeom>
          <a:noFill/>
          <a:ln>
            <a:noFill/>
          </a:ln>
        </p:spPr>
        <p:txBody>
          <a:bodyPr anchorCtr="0" anchor="t" bIns="45700" lIns="91425" spcFirstLastPara="1" rIns="91425" wrap="square" tIns="45700">
            <a:spAutoFit/>
          </a:bodyPr>
          <a:lstStyle/>
          <a:p>
            <a:pPr indent="0" lvl="1" marL="0" marR="0" rtl="0" algn="ctr">
              <a:spcBef>
                <a:spcPts val="0"/>
              </a:spcBef>
              <a:spcAft>
                <a:spcPts val="0"/>
              </a:spcAft>
              <a:buNone/>
            </a:pPr>
            <a:r>
              <a:rPr b="0" i="0" lang="en-US" sz="3200" u="none" cap="none" strike="noStrike">
                <a:solidFill>
                  <a:schemeClr val="lt1"/>
                </a:solidFill>
                <a:latin typeface="arial"/>
                <a:ea typeface="arial"/>
                <a:cs typeface="arial"/>
                <a:sym typeface="arial"/>
              </a:rPr>
              <a:t>Future Work</a:t>
            </a:r>
            <a:endParaRPr b="0" i="0" sz="3200" u="none" cap="none" strike="noStrike">
              <a:solidFill>
                <a:schemeClr val="lt1"/>
              </a:solidFill>
              <a:latin typeface="arial"/>
              <a:ea typeface="arial"/>
              <a:cs typeface="arial"/>
              <a:sym typeface="arial"/>
            </a:endParaRPr>
          </a:p>
          <a:p>
            <a:pPr indent="0" lvl="1" marL="0" marR="0" rtl="0" algn="l">
              <a:spcBef>
                <a:spcPts val="0"/>
              </a:spcBef>
              <a:spcAft>
                <a:spcPts val="0"/>
              </a:spcAft>
              <a:buNone/>
            </a:pPr>
            <a:r>
              <a:t/>
            </a:r>
            <a:endParaRPr sz="1800">
              <a:solidFill>
                <a:schemeClr val="lt1"/>
              </a:solidFill>
              <a:latin typeface="arial"/>
              <a:ea typeface="arial"/>
              <a:cs typeface="arial"/>
              <a:sym typeface="arial"/>
            </a:endParaRPr>
          </a:p>
          <a:p>
            <a:pPr indent="-342900" lvl="0" marL="457200" marR="0" rtl="0" algn="ctr">
              <a:spcBef>
                <a:spcPts val="0"/>
              </a:spcBef>
              <a:spcAft>
                <a:spcPts val="0"/>
              </a:spcAft>
              <a:buClr>
                <a:schemeClr val="lt1"/>
              </a:buClr>
              <a:buSzPts val="1800"/>
              <a:buFont typeface="arial"/>
              <a:buAutoNum type="arabicPeriod"/>
            </a:pPr>
            <a:r>
              <a:rPr lang="en-US" sz="1800">
                <a:solidFill>
                  <a:schemeClr val="lt1"/>
                </a:solidFill>
                <a:latin typeface="arial"/>
                <a:ea typeface="arial"/>
                <a:cs typeface="arial"/>
                <a:sym typeface="arial"/>
              </a:rPr>
              <a:t>Develop a more </a:t>
            </a:r>
            <a:r>
              <a:rPr lang="en-US" sz="1800">
                <a:solidFill>
                  <a:schemeClr val="lt1"/>
                </a:solidFill>
                <a:latin typeface="arial"/>
                <a:ea typeface="arial"/>
                <a:cs typeface="arial"/>
                <a:sym typeface="arial"/>
              </a:rPr>
              <a:t>precise</a:t>
            </a:r>
            <a:r>
              <a:rPr lang="en-US" sz="1800">
                <a:solidFill>
                  <a:schemeClr val="lt1"/>
                </a:solidFill>
                <a:latin typeface="arial"/>
                <a:ea typeface="arial"/>
                <a:cs typeface="arial"/>
                <a:sym typeface="arial"/>
              </a:rPr>
              <a:t> and personalized recommendation algorithm</a:t>
            </a:r>
            <a:endParaRPr sz="1800">
              <a:solidFill>
                <a:schemeClr val="lt1"/>
              </a:solidFill>
              <a:latin typeface="arial"/>
              <a:ea typeface="arial"/>
              <a:cs typeface="arial"/>
              <a:sym typeface="arial"/>
            </a:endParaRPr>
          </a:p>
          <a:p>
            <a:pPr indent="-342900" lvl="0" marL="457200" marR="0" rtl="0" algn="ctr">
              <a:spcBef>
                <a:spcPts val="0"/>
              </a:spcBef>
              <a:spcAft>
                <a:spcPts val="0"/>
              </a:spcAft>
              <a:buClr>
                <a:schemeClr val="lt1"/>
              </a:buClr>
              <a:buSzPts val="1800"/>
              <a:buFont typeface="arial"/>
              <a:buAutoNum type="arabicPeriod"/>
            </a:pPr>
            <a:r>
              <a:rPr lang="en-US" sz="1800">
                <a:solidFill>
                  <a:schemeClr val="lt1"/>
                </a:solidFill>
                <a:latin typeface="arial"/>
                <a:ea typeface="arial"/>
                <a:cs typeface="arial"/>
                <a:sym typeface="arial"/>
              </a:rPr>
              <a:t>Better UI design</a:t>
            </a:r>
            <a:endParaRPr sz="1800">
              <a:solidFill>
                <a:schemeClr val="lt1"/>
              </a:solidFill>
              <a:latin typeface="arial"/>
              <a:ea typeface="arial"/>
              <a:cs typeface="arial"/>
              <a:sym typeface="arial"/>
            </a:endParaRPr>
          </a:p>
          <a:p>
            <a:pPr indent="-342900" lvl="0" marL="457200" marR="0" rtl="0" algn="ctr">
              <a:spcBef>
                <a:spcPts val="0"/>
              </a:spcBef>
              <a:spcAft>
                <a:spcPts val="0"/>
              </a:spcAft>
              <a:buClr>
                <a:schemeClr val="lt1"/>
              </a:buClr>
              <a:buSzPts val="1800"/>
              <a:buFont typeface="arial"/>
              <a:buAutoNum type="arabicPeriod"/>
            </a:pPr>
            <a:r>
              <a:rPr lang="en-US" sz="1800">
                <a:solidFill>
                  <a:schemeClr val="lt1"/>
                </a:solidFill>
                <a:latin typeface="arial"/>
                <a:ea typeface="arial"/>
                <a:cs typeface="arial"/>
                <a:sym typeface="arial"/>
              </a:rPr>
              <a:t>Loading Dialog</a:t>
            </a:r>
            <a:endParaRPr sz="1800">
              <a:solidFill>
                <a:schemeClr val="lt1"/>
              </a:solidFill>
              <a:latin typeface="arial"/>
              <a:ea typeface="arial"/>
              <a:cs typeface="arial"/>
              <a:sym typeface="arial"/>
            </a:endParaRPr>
          </a:p>
          <a:p>
            <a:pPr indent="-342900" lvl="0" marL="457200" marR="0" rtl="0" algn="ctr">
              <a:spcBef>
                <a:spcPts val="0"/>
              </a:spcBef>
              <a:spcAft>
                <a:spcPts val="0"/>
              </a:spcAft>
              <a:buClr>
                <a:schemeClr val="lt1"/>
              </a:buClr>
              <a:buSzPts val="1800"/>
              <a:buFont typeface="arial"/>
              <a:buAutoNum type="arabicPeriod"/>
            </a:pPr>
            <a:r>
              <a:rPr lang="en-US" sz="1800">
                <a:solidFill>
                  <a:schemeClr val="lt1"/>
                </a:solidFill>
                <a:latin typeface="arial"/>
                <a:ea typeface="arial"/>
                <a:cs typeface="arial"/>
                <a:sym typeface="arial"/>
              </a:rPr>
              <a:t>Support for more resort</a:t>
            </a:r>
            <a:endParaRPr sz="1800">
              <a:solidFill>
                <a:schemeClr val="lt1"/>
              </a:solidFill>
              <a:latin typeface="arial"/>
              <a:ea typeface="arial"/>
              <a:cs typeface="arial"/>
              <a:sym typeface="arial"/>
            </a:endParaRPr>
          </a:p>
          <a:p>
            <a:pPr indent="-342900" lvl="0" marL="457200" rtl="0" algn="ctr">
              <a:spcBef>
                <a:spcPts val="0"/>
              </a:spcBef>
              <a:spcAft>
                <a:spcPts val="0"/>
              </a:spcAft>
              <a:buClr>
                <a:schemeClr val="lt1"/>
              </a:buClr>
              <a:buSzPts val="1800"/>
              <a:buFont typeface="arial"/>
              <a:buAutoNum type="arabicPeriod"/>
            </a:pPr>
            <a:r>
              <a:rPr lang="en-US" sz="1800">
                <a:solidFill>
                  <a:schemeClr val="lt1"/>
                </a:solidFill>
                <a:latin typeface="arial"/>
                <a:ea typeface="arial"/>
                <a:cs typeface="arial"/>
                <a:sym typeface="arial"/>
              </a:rPr>
              <a:t>Implement language switching system</a:t>
            </a:r>
            <a:endParaRPr sz="1800">
              <a:solidFill>
                <a:schemeClr val="lt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2B39"/>
        </a:solidFill>
      </p:bgPr>
    </p:bg>
    <p:spTree>
      <p:nvGrpSpPr>
        <p:cNvPr id="317" name="Shape 317"/>
        <p:cNvGrpSpPr/>
        <p:nvPr/>
      </p:nvGrpSpPr>
      <p:grpSpPr>
        <a:xfrm>
          <a:off x="0" y="0"/>
          <a:ext cx="0" cy="0"/>
          <a:chOff x="0" y="0"/>
          <a:chExt cx="0" cy="0"/>
        </a:xfrm>
      </p:grpSpPr>
      <p:sp>
        <p:nvSpPr>
          <p:cNvPr id="318" name="Google Shape;318;g1ed93f4499c_8_0"/>
          <p:cNvSpPr txBox="1"/>
          <p:nvPr>
            <p:ph type="title"/>
          </p:nvPr>
        </p:nvSpPr>
        <p:spPr>
          <a:xfrm>
            <a:off x="322433" y="483192"/>
            <a:ext cx="2686800" cy="6981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700"/>
              <a:buNone/>
            </a:pPr>
            <a:r>
              <a:rPr lang="en-US" sz="3500">
                <a:solidFill>
                  <a:schemeClr val="lt1"/>
                </a:solidFill>
              </a:rPr>
              <a:t>User Story </a:t>
            </a:r>
            <a:endParaRPr sz="3500">
              <a:solidFill>
                <a:schemeClr val="lt1"/>
              </a:solidFill>
            </a:endParaRPr>
          </a:p>
        </p:txBody>
      </p:sp>
      <p:sp>
        <p:nvSpPr>
          <p:cNvPr id="319" name="Google Shape;319;g1ed93f4499c_8_0"/>
          <p:cNvSpPr txBox="1"/>
          <p:nvPr/>
        </p:nvSpPr>
        <p:spPr>
          <a:xfrm>
            <a:off x="322433" y="1400133"/>
            <a:ext cx="5733200" cy="43100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2400">
                <a:solidFill>
                  <a:schemeClr val="lt1"/>
                </a:solidFill>
              </a:rPr>
              <a:t>Accomplished Functions</a:t>
            </a:r>
            <a:endParaRPr sz="2400">
              <a:solidFill>
                <a:schemeClr val="lt1"/>
              </a:solidFill>
            </a:endParaRPr>
          </a:p>
          <a:p>
            <a:pPr indent="-457200" lvl="0" marL="609600" rtl="0" algn="l">
              <a:spcBef>
                <a:spcPts val="0"/>
              </a:spcBef>
              <a:spcAft>
                <a:spcPts val="0"/>
              </a:spcAft>
              <a:buClr>
                <a:schemeClr val="lt1"/>
              </a:buClr>
              <a:buSzPts val="2400"/>
              <a:buAutoNum type="arabicPeriod"/>
            </a:pPr>
            <a:r>
              <a:rPr lang="en-US" sz="2400">
                <a:solidFill>
                  <a:schemeClr val="lt1"/>
                </a:solidFill>
              </a:rPr>
              <a:t>User is able to check weather status</a:t>
            </a:r>
            <a:endParaRPr sz="2400">
              <a:solidFill>
                <a:schemeClr val="lt1"/>
              </a:solidFill>
            </a:endParaRPr>
          </a:p>
          <a:p>
            <a:pPr indent="-457200" lvl="0" marL="609600" rtl="0" algn="l">
              <a:spcBef>
                <a:spcPts val="0"/>
              </a:spcBef>
              <a:spcAft>
                <a:spcPts val="0"/>
              </a:spcAft>
              <a:buClr>
                <a:schemeClr val="lt1"/>
              </a:buClr>
              <a:buSzPts val="2400"/>
              <a:buAutoNum type="arabicPeriod"/>
            </a:pPr>
            <a:r>
              <a:rPr lang="en-US" sz="2400">
                <a:solidFill>
                  <a:schemeClr val="lt1"/>
                </a:solidFill>
              </a:rPr>
              <a:t>User is able to check snow condition</a:t>
            </a:r>
            <a:endParaRPr sz="2400">
              <a:solidFill>
                <a:schemeClr val="lt1"/>
              </a:solidFill>
            </a:endParaRPr>
          </a:p>
          <a:p>
            <a:pPr indent="-457200" lvl="0" marL="609600" rtl="0" algn="l">
              <a:spcBef>
                <a:spcPts val="0"/>
              </a:spcBef>
              <a:spcAft>
                <a:spcPts val="0"/>
              </a:spcAft>
              <a:buClr>
                <a:schemeClr val="lt1"/>
              </a:buClr>
              <a:buSzPts val="2400"/>
              <a:buAutoNum type="arabicPeriod"/>
            </a:pPr>
            <a:r>
              <a:rPr lang="en-US" sz="2400">
                <a:solidFill>
                  <a:schemeClr val="lt1"/>
                </a:solidFill>
              </a:rPr>
              <a:t>User is able to check traffic status</a:t>
            </a:r>
            <a:endParaRPr sz="2400">
              <a:solidFill>
                <a:schemeClr val="lt1"/>
              </a:solidFill>
            </a:endParaRPr>
          </a:p>
          <a:p>
            <a:pPr indent="-457200" lvl="0" marL="609600" rtl="0" algn="l">
              <a:spcBef>
                <a:spcPts val="0"/>
              </a:spcBef>
              <a:spcAft>
                <a:spcPts val="0"/>
              </a:spcAft>
              <a:buClr>
                <a:schemeClr val="lt1"/>
              </a:buClr>
              <a:buSzPts val="2400"/>
              <a:buAutoNum type="arabicPeriod"/>
            </a:pPr>
            <a:r>
              <a:rPr lang="en-US" sz="2400">
                <a:solidFill>
                  <a:schemeClr val="lt1"/>
                </a:solidFill>
              </a:rPr>
              <a:t>User is able to check travel time to the resort</a:t>
            </a:r>
            <a:endParaRPr sz="2400">
              <a:solidFill>
                <a:schemeClr val="lt1"/>
              </a:solidFill>
            </a:endParaRPr>
          </a:p>
          <a:p>
            <a:pPr indent="-457200" lvl="0" marL="609600" rtl="0" algn="l">
              <a:spcBef>
                <a:spcPts val="0"/>
              </a:spcBef>
              <a:spcAft>
                <a:spcPts val="0"/>
              </a:spcAft>
              <a:buClr>
                <a:schemeClr val="lt1"/>
              </a:buClr>
              <a:buSzPts val="2400"/>
              <a:buAutoNum type="arabicPeriod"/>
            </a:pPr>
            <a:r>
              <a:rPr lang="en-US" sz="2400">
                <a:solidFill>
                  <a:schemeClr val="lt1"/>
                </a:solidFill>
              </a:rPr>
              <a:t>User is able to check hotel status</a:t>
            </a:r>
            <a:endParaRPr sz="2400">
              <a:solidFill>
                <a:schemeClr val="lt1"/>
              </a:solidFill>
            </a:endParaRPr>
          </a:p>
          <a:p>
            <a:pPr indent="-457200" lvl="0" marL="609600" rtl="0" algn="l">
              <a:spcBef>
                <a:spcPts val="0"/>
              </a:spcBef>
              <a:spcAft>
                <a:spcPts val="0"/>
              </a:spcAft>
              <a:buClr>
                <a:schemeClr val="lt1"/>
              </a:buClr>
              <a:buSzPts val="2400"/>
              <a:buAutoNum type="arabicPeriod"/>
            </a:pPr>
            <a:r>
              <a:rPr lang="en-US" sz="2400">
                <a:solidFill>
                  <a:schemeClr val="lt1"/>
                </a:solidFill>
              </a:rPr>
              <a:t>User is able to check anticipated crowd index</a:t>
            </a:r>
            <a:endParaRPr sz="2400">
              <a:solidFill>
                <a:schemeClr val="lt1"/>
              </a:solidFill>
            </a:endParaRPr>
          </a:p>
        </p:txBody>
      </p:sp>
      <p:sp>
        <p:nvSpPr>
          <p:cNvPr id="320" name="Google Shape;320;g1ed93f4499c_8_0"/>
          <p:cNvSpPr txBox="1"/>
          <p:nvPr/>
        </p:nvSpPr>
        <p:spPr>
          <a:xfrm>
            <a:off x="6258900" y="1400133"/>
            <a:ext cx="5733300" cy="1723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2400">
                <a:solidFill>
                  <a:schemeClr val="lt1"/>
                </a:solidFill>
              </a:rPr>
              <a:t>7.  </a:t>
            </a:r>
            <a:r>
              <a:rPr lang="en-US" sz="2400">
                <a:solidFill>
                  <a:schemeClr val="lt1"/>
                </a:solidFill>
              </a:rPr>
              <a:t>User is able</a:t>
            </a:r>
            <a:r>
              <a:rPr lang="en-US" sz="2400">
                <a:solidFill>
                  <a:schemeClr val="lt1"/>
                </a:solidFill>
              </a:rPr>
              <a:t> to check other snow resort</a:t>
            </a:r>
            <a:endParaRPr sz="2400">
              <a:solidFill>
                <a:schemeClr val="lt1"/>
              </a:solidFill>
            </a:endParaRPr>
          </a:p>
          <a:p>
            <a:pPr indent="0" lvl="0" marL="0" rtl="0" algn="l">
              <a:spcBef>
                <a:spcPts val="0"/>
              </a:spcBef>
              <a:spcAft>
                <a:spcPts val="0"/>
              </a:spcAft>
              <a:buNone/>
            </a:pPr>
            <a:r>
              <a:rPr lang="en-US" sz="2400">
                <a:solidFill>
                  <a:schemeClr val="lt1"/>
                </a:solidFill>
              </a:rPr>
              <a:t>8.  </a:t>
            </a:r>
            <a:r>
              <a:rPr lang="en-US" sz="2400">
                <a:solidFill>
                  <a:schemeClr val="lt1"/>
                </a:solidFill>
              </a:rPr>
              <a:t>User is able</a:t>
            </a:r>
            <a:r>
              <a:rPr lang="en-US" sz="2400">
                <a:solidFill>
                  <a:schemeClr val="lt1"/>
                </a:solidFill>
              </a:rPr>
              <a:t> to </a:t>
            </a:r>
            <a:r>
              <a:rPr lang="en-US" sz="2400">
                <a:solidFill>
                  <a:schemeClr val="lt1"/>
                </a:solidFill>
              </a:rPr>
              <a:t>get</a:t>
            </a:r>
            <a:r>
              <a:rPr lang="en-US" sz="2400">
                <a:solidFill>
                  <a:schemeClr val="lt1"/>
                </a:solidFill>
              </a:rPr>
              <a:t> personalized </a:t>
            </a:r>
            <a:r>
              <a:rPr lang="en-US" sz="2400">
                <a:solidFill>
                  <a:schemeClr val="lt1"/>
                </a:solidFill>
              </a:rPr>
              <a:t>recommendation</a:t>
            </a:r>
            <a:endParaRPr sz="240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A35"/>
        </a:solidFill>
      </p:bgPr>
    </p:bg>
    <p:spTree>
      <p:nvGrpSpPr>
        <p:cNvPr id="324" name="Shape 324"/>
        <p:cNvGrpSpPr/>
        <p:nvPr/>
      </p:nvGrpSpPr>
      <p:grpSpPr>
        <a:xfrm>
          <a:off x="0" y="0"/>
          <a:ext cx="0" cy="0"/>
          <a:chOff x="0" y="0"/>
          <a:chExt cx="0" cy="0"/>
        </a:xfrm>
      </p:grpSpPr>
      <p:sp>
        <p:nvSpPr>
          <p:cNvPr id="325" name="Google Shape;325;g1ed93f4499c_16_17"/>
          <p:cNvSpPr txBox="1"/>
          <p:nvPr/>
        </p:nvSpPr>
        <p:spPr>
          <a:xfrm>
            <a:off x="417375" y="193950"/>
            <a:ext cx="5333100" cy="1139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000">
                <a:solidFill>
                  <a:schemeClr val="lt1"/>
                </a:solidFill>
                <a:latin typeface="arial"/>
                <a:ea typeface="arial"/>
                <a:cs typeface="arial"/>
                <a:sym typeface="arial"/>
              </a:rPr>
              <a:t>Summarize</a:t>
            </a:r>
            <a:endParaRPr sz="5000"/>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6" name="Google Shape;326;g1ed93f4499c_16_17"/>
          <p:cNvSpPr txBox="1"/>
          <p:nvPr/>
        </p:nvSpPr>
        <p:spPr>
          <a:xfrm>
            <a:off x="489325" y="1197150"/>
            <a:ext cx="11379600" cy="55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lt1"/>
                </a:solidFill>
                <a:latin typeface="Roboto"/>
                <a:ea typeface="Roboto"/>
                <a:cs typeface="Roboto"/>
                <a:sym typeface="Roboto"/>
              </a:rPr>
              <a:t>Our project involved the development of 4 APIs, each presenting its own set of challenges. Notably, the Map API and Hotel API were particularly complex, requiring us to overcome numerous difficulties. During the development of the Weather Query API, </a:t>
            </a:r>
            <a:r>
              <a:rPr lang="en-US" sz="1800">
                <a:solidFill>
                  <a:schemeClr val="lt1"/>
                </a:solidFill>
                <a:latin typeface="Roboto"/>
                <a:ea typeface="Roboto"/>
                <a:cs typeface="Roboto"/>
                <a:sym typeface="Roboto"/>
              </a:rPr>
              <a:t>we </a:t>
            </a:r>
            <a:r>
              <a:rPr lang="en-US" sz="1800">
                <a:solidFill>
                  <a:schemeClr val="lt1"/>
                </a:solidFill>
                <a:latin typeface="Roboto"/>
                <a:ea typeface="Roboto"/>
                <a:cs typeface="Roboto"/>
                <a:sym typeface="Roboto"/>
              </a:rPr>
              <a:t>addressed over a dozen issues, experimenting with 3 different APIs before finally arriving at an ideal solution.</a:t>
            </a:r>
            <a:endParaRPr sz="1800">
              <a:solidFill>
                <a:schemeClr val="lt1"/>
              </a:solidFill>
              <a:latin typeface="Roboto"/>
              <a:ea typeface="Roboto"/>
              <a:cs typeface="Roboto"/>
              <a:sym typeface="Roboto"/>
            </a:endParaRPr>
          </a:p>
          <a:p>
            <a:pPr indent="0" lvl="0" marL="0" rtl="0" algn="l">
              <a:lnSpc>
                <a:spcPct val="115000"/>
              </a:lnSpc>
              <a:spcBef>
                <a:spcPts val="1500"/>
              </a:spcBef>
              <a:spcAft>
                <a:spcPts val="0"/>
              </a:spcAft>
              <a:buNone/>
            </a:pPr>
            <a:r>
              <a:rPr lang="en-US" sz="1800">
                <a:solidFill>
                  <a:schemeClr val="lt1"/>
                </a:solidFill>
                <a:latin typeface="Roboto"/>
                <a:ea typeface="Roboto"/>
                <a:cs typeface="Roboto"/>
                <a:sym typeface="Roboto"/>
              </a:rPr>
              <a:t>During our midterm presentation, professor commended the ambitious design and complexity of our project, acknowledging the extensive functionality and intricate details it comprised. This appreciation and encouragement from our professor have been a great source of motivation. Over the past month, our team has dedicated itself to the meticulous completion of this final project.</a:t>
            </a:r>
            <a:endParaRPr sz="1800">
              <a:solidFill>
                <a:schemeClr val="lt1"/>
              </a:solidFill>
              <a:latin typeface="Roboto"/>
              <a:ea typeface="Roboto"/>
              <a:cs typeface="Roboto"/>
              <a:sym typeface="Roboto"/>
            </a:endParaRPr>
          </a:p>
          <a:p>
            <a:pPr indent="0" lvl="0" marL="0" rtl="0" algn="l">
              <a:lnSpc>
                <a:spcPct val="115000"/>
              </a:lnSpc>
              <a:spcBef>
                <a:spcPts val="1500"/>
              </a:spcBef>
              <a:spcAft>
                <a:spcPts val="0"/>
              </a:spcAft>
              <a:buNone/>
            </a:pPr>
            <a:r>
              <a:t/>
            </a:r>
            <a:endParaRPr sz="1800">
              <a:solidFill>
                <a:schemeClr val="lt1"/>
              </a:solidFill>
              <a:latin typeface="Roboto"/>
              <a:ea typeface="Roboto"/>
              <a:cs typeface="Roboto"/>
              <a:sym typeface="Roboto"/>
            </a:endParaRPr>
          </a:p>
          <a:p>
            <a:pPr indent="0" lvl="0" marL="0" rtl="0" algn="l">
              <a:lnSpc>
                <a:spcPct val="115000"/>
              </a:lnSpc>
              <a:spcBef>
                <a:spcPts val="1500"/>
              </a:spcBef>
              <a:spcAft>
                <a:spcPts val="0"/>
              </a:spcAft>
              <a:buNone/>
            </a:pPr>
            <a:r>
              <a:rPr lang="en-US" sz="1800">
                <a:solidFill>
                  <a:schemeClr val="lt1"/>
                </a:solidFill>
                <a:latin typeface="Roboto"/>
                <a:ea typeface="Roboto"/>
                <a:cs typeface="Roboto"/>
                <a:sym typeface="Roboto"/>
              </a:rPr>
              <a:t>Given that our group consists of only 2 members, the workload for each of us was effectively double the norm. However, our collaboration has been exceptionally smooth, with frequent Zoom meetings, timely communication through WeChat, and face-to-face discussions.</a:t>
            </a:r>
            <a:endParaRPr sz="1800">
              <a:solidFill>
                <a:schemeClr val="lt1"/>
              </a:solidFill>
              <a:latin typeface="Roboto"/>
              <a:ea typeface="Roboto"/>
              <a:cs typeface="Roboto"/>
              <a:sym typeface="Roboto"/>
            </a:endParaRPr>
          </a:p>
          <a:p>
            <a:pPr indent="0" lvl="0" marL="0" rtl="0" algn="l">
              <a:lnSpc>
                <a:spcPct val="115000"/>
              </a:lnSpc>
              <a:spcBef>
                <a:spcPts val="1500"/>
              </a:spcBef>
              <a:spcAft>
                <a:spcPts val="0"/>
              </a:spcAft>
              <a:buNone/>
            </a:pPr>
            <a:r>
              <a:rPr lang="en-US" sz="1800">
                <a:solidFill>
                  <a:schemeClr val="lt1"/>
                </a:solidFill>
                <a:latin typeface="Roboto"/>
                <a:ea typeface="Roboto"/>
                <a:cs typeface="Roboto"/>
                <a:sym typeface="Roboto"/>
              </a:rPr>
              <a:t>Upon completing the project, we further optimized and refined our work, ultimately resulting in the flawless creation of the ShouldSki APP.</a:t>
            </a:r>
            <a:endParaRPr sz="1200">
              <a:solidFill>
                <a:srgbClr val="374151"/>
              </a:solidFill>
              <a:latin typeface="Roboto"/>
              <a:ea typeface="Roboto"/>
              <a:cs typeface="Roboto"/>
              <a:sym typeface="Roboto"/>
            </a:endParaRPr>
          </a:p>
          <a:p>
            <a:pPr indent="0" lvl="0" marL="0" rtl="0" algn="l">
              <a:spcBef>
                <a:spcPts val="1500"/>
              </a:spcBef>
              <a:spcAft>
                <a:spcPts val="0"/>
              </a:spcAft>
              <a:buNone/>
            </a:pPr>
            <a:r>
              <a:t/>
            </a:r>
            <a:endParaRPr sz="1800">
              <a:solidFill>
                <a:schemeClr val="lt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A35"/>
        </a:solidFill>
      </p:bgPr>
    </p:bg>
    <p:spTree>
      <p:nvGrpSpPr>
        <p:cNvPr id="330" name="Shape 330"/>
        <p:cNvGrpSpPr/>
        <p:nvPr/>
      </p:nvGrpSpPr>
      <p:grpSpPr>
        <a:xfrm>
          <a:off x="0" y="0"/>
          <a:ext cx="0" cy="0"/>
          <a:chOff x="0" y="0"/>
          <a:chExt cx="0" cy="0"/>
        </a:xfrm>
      </p:grpSpPr>
      <p:sp>
        <p:nvSpPr>
          <p:cNvPr id="331" name="Google Shape;331;p2"/>
          <p:cNvSpPr txBox="1"/>
          <p:nvPr/>
        </p:nvSpPr>
        <p:spPr>
          <a:xfrm>
            <a:off x="4871700" y="2782500"/>
            <a:ext cx="2448600" cy="1293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000">
                <a:solidFill>
                  <a:schemeClr val="lt1"/>
                </a:solidFill>
                <a:latin typeface="arial"/>
                <a:ea typeface="arial"/>
                <a:cs typeface="arial"/>
                <a:sym typeface="arial"/>
              </a:rPr>
              <a:t>Demo</a:t>
            </a:r>
            <a:endParaRPr sz="6000"/>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A35"/>
        </a:solidFill>
      </p:bgPr>
    </p:bg>
    <p:spTree>
      <p:nvGrpSpPr>
        <p:cNvPr id="335" name="Shape 335"/>
        <p:cNvGrpSpPr/>
        <p:nvPr/>
      </p:nvGrpSpPr>
      <p:grpSpPr>
        <a:xfrm>
          <a:off x="0" y="0"/>
          <a:ext cx="0" cy="0"/>
          <a:chOff x="0" y="0"/>
          <a:chExt cx="0" cy="0"/>
        </a:xfrm>
      </p:grpSpPr>
      <p:sp>
        <p:nvSpPr>
          <p:cNvPr id="336" name="Google Shape;336;p11"/>
          <p:cNvSpPr txBox="1"/>
          <p:nvPr/>
        </p:nvSpPr>
        <p:spPr>
          <a:xfrm>
            <a:off x="948893" y="3665975"/>
            <a:ext cx="24411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Calibri"/>
                <a:ea typeface="Calibri"/>
                <a:cs typeface="Calibri"/>
                <a:sym typeface="Calibri"/>
              </a:rPr>
              <a:t>Reference</a:t>
            </a:r>
            <a:endParaRPr sz="3200">
              <a:solidFill>
                <a:schemeClr val="lt1"/>
              </a:solidFill>
              <a:latin typeface="Calibri"/>
              <a:ea typeface="Calibri"/>
              <a:cs typeface="Calibri"/>
              <a:sym typeface="Calibri"/>
            </a:endParaRPr>
          </a:p>
        </p:txBody>
      </p:sp>
      <p:sp>
        <p:nvSpPr>
          <p:cNvPr id="337" name="Google Shape;337;p11"/>
          <p:cNvSpPr txBox="1"/>
          <p:nvPr/>
        </p:nvSpPr>
        <p:spPr>
          <a:xfrm>
            <a:off x="948906" y="4250980"/>
            <a:ext cx="79002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1.</a:t>
            </a:r>
            <a:r>
              <a:rPr lang="en-US" sz="1800" u="sng">
                <a:solidFill>
                  <a:schemeClr val="lt1"/>
                </a:solidFill>
                <a:latin typeface="Calibri"/>
                <a:ea typeface="Calibri"/>
                <a:cs typeface="Calibri"/>
                <a:sym typeface="Calibri"/>
                <a:hlinkClick r:id="rId3">
                  <a:extLst>
                    <a:ext uri="{A12FA001-AC4F-418D-AE19-62706E023703}">
                      <ahyp:hlinkClr val="tx"/>
                    </a:ext>
                  </a:extLst>
                </a:hlinkClick>
              </a:rPr>
              <a:t> Android Tutorial (Kotlin) - 30 - SQLite Database Creation and Insertion - YouTube</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2. </a:t>
            </a:r>
            <a:r>
              <a:rPr lang="en-US" sz="1800" u="sng">
                <a:solidFill>
                  <a:schemeClr val="lt1"/>
                </a:solidFill>
                <a:hlinkClick r:id="rId4">
                  <a:extLst>
                    <a:ext uri="{A12FA001-AC4F-418D-AE19-62706E023703}">
                      <ahyp:hlinkClr val="tx"/>
                    </a:ext>
                  </a:extLst>
                </a:hlinkClick>
              </a:rPr>
              <a:t>Booking com API Documentation (tipsters) | RapidAPI</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338" name="Google Shape;338;p11"/>
          <p:cNvSpPr txBox="1"/>
          <p:nvPr/>
        </p:nvSpPr>
        <p:spPr>
          <a:xfrm>
            <a:off x="948900" y="603850"/>
            <a:ext cx="10242300" cy="283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lt1"/>
                </a:solidFill>
                <a:latin typeface="Calibri"/>
                <a:ea typeface="Calibri"/>
                <a:cs typeface="Calibri"/>
                <a:sym typeface="Calibri"/>
              </a:rPr>
              <a:t>ChatGPT Prompt</a:t>
            </a:r>
            <a:endParaRPr sz="2800">
              <a:solidFill>
                <a:schemeClr val="lt1"/>
              </a:solidFill>
              <a:latin typeface="Calibri"/>
              <a:ea typeface="Calibri"/>
              <a:cs typeface="Calibri"/>
              <a:sym typeface="Calibri"/>
            </a:endParaRPr>
          </a:p>
          <a:p>
            <a:pPr indent="-342900" lvl="0" marL="457200" rtl="0" algn="l">
              <a:spcBef>
                <a:spcPts val="0"/>
              </a:spcBef>
              <a:spcAft>
                <a:spcPts val="0"/>
              </a:spcAft>
              <a:buClr>
                <a:schemeClr val="lt1"/>
              </a:buClr>
              <a:buSzPts val="1800"/>
              <a:buFont typeface="Calibri"/>
              <a:buAutoNum type="arabicPeriod"/>
            </a:pPr>
            <a:r>
              <a:rPr lang="en-US" sz="1800">
                <a:solidFill>
                  <a:schemeClr val="lt1"/>
                </a:solidFill>
                <a:latin typeface="Calibri"/>
                <a:ea typeface="Calibri"/>
                <a:cs typeface="Calibri"/>
                <a:sym typeface="Calibri"/>
              </a:rPr>
              <a:t>Can I click the imageView and set an onClickListener? Just like the way clicking a button?</a:t>
            </a:r>
            <a:endParaRPr sz="1800">
              <a:solidFill>
                <a:schemeClr val="lt1"/>
              </a:solidFill>
              <a:latin typeface="Calibri"/>
              <a:ea typeface="Calibri"/>
              <a:cs typeface="Calibri"/>
              <a:sym typeface="Calibri"/>
            </a:endParaRPr>
          </a:p>
          <a:p>
            <a:pPr indent="-342900" lvl="0" marL="457200" rtl="0" algn="l">
              <a:spcBef>
                <a:spcPts val="0"/>
              </a:spcBef>
              <a:spcAft>
                <a:spcPts val="0"/>
              </a:spcAft>
              <a:buClr>
                <a:schemeClr val="lt1"/>
              </a:buClr>
              <a:buSzPts val="1800"/>
              <a:buFont typeface="Calibri"/>
              <a:buAutoNum type="arabicPeriod"/>
            </a:pPr>
            <a:r>
              <a:rPr lang="en-US" sz="1800">
                <a:solidFill>
                  <a:schemeClr val="lt1"/>
                </a:solidFill>
                <a:latin typeface="Calibri"/>
                <a:ea typeface="Calibri"/>
                <a:cs typeface="Calibri"/>
                <a:sym typeface="Calibri"/>
              </a:rPr>
              <a:t>How to set a minimal dialog? I want to reuse a dialog for multiple use cases, what is the best way?</a:t>
            </a:r>
            <a:endParaRPr sz="1800">
              <a:solidFill>
                <a:schemeClr val="lt1"/>
              </a:solidFill>
              <a:latin typeface="Calibri"/>
              <a:ea typeface="Calibri"/>
              <a:cs typeface="Calibri"/>
              <a:sym typeface="Calibri"/>
            </a:endParaRPr>
          </a:p>
          <a:p>
            <a:pPr indent="-342900" lvl="0" marL="457200" rtl="0" algn="l">
              <a:spcBef>
                <a:spcPts val="0"/>
              </a:spcBef>
              <a:spcAft>
                <a:spcPts val="0"/>
              </a:spcAft>
              <a:buClr>
                <a:schemeClr val="lt1"/>
              </a:buClr>
              <a:buSzPts val="1800"/>
              <a:buFont typeface="Calibri"/>
              <a:buAutoNum type="arabicPeriod"/>
            </a:pPr>
            <a:r>
              <a:rPr lang="en-US" sz="1800">
                <a:solidFill>
                  <a:schemeClr val="lt1"/>
                </a:solidFill>
                <a:latin typeface="Calibri"/>
                <a:ea typeface="Calibri"/>
                <a:cs typeface="Calibri"/>
                <a:sym typeface="Calibri"/>
              </a:rPr>
              <a:t>Can I handle two database in one database handler? </a:t>
            </a:r>
            <a:endParaRPr sz="1800">
              <a:solidFill>
                <a:schemeClr val="lt1"/>
              </a:solidFill>
              <a:latin typeface="Calibri"/>
              <a:ea typeface="Calibri"/>
              <a:cs typeface="Calibri"/>
              <a:sym typeface="Calibri"/>
            </a:endParaRPr>
          </a:p>
          <a:p>
            <a:pPr indent="-342900" lvl="0" marL="457200" rtl="0" algn="l">
              <a:spcBef>
                <a:spcPts val="0"/>
              </a:spcBef>
              <a:spcAft>
                <a:spcPts val="0"/>
              </a:spcAft>
              <a:buClr>
                <a:schemeClr val="lt1"/>
              </a:buClr>
              <a:buSzPts val="1800"/>
              <a:buFont typeface="Calibri"/>
              <a:buAutoNum type="arabicPeriod"/>
            </a:pPr>
            <a:r>
              <a:rPr lang="en-US" sz="1800">
                <a:solidFill>
                  <a:schemeClr val="lt1"/>
                </a:solidFill>
                <a:latin typeface="Calibri"/>
                <a:ea typeface="Calibri"/>
                <a:cs typeface="Calibri"/>
                <a:sym typeface="Calibri"/>
              </a:rPr>
              <a:t>So you suggest that for handling two different database, the good approach is to create two databaseHandler?</a:t>
            </a:r>
            <a:endParaRPr sz="1800">
              <a:solidFill>
                <a:schemeClr val="lt1"/>
              </a:solidFill>
              <a:latin typeface="Calibri"/>
              <a:ea typeface="Calibri"/>
              <a:cs typeface="Calibri"/>
              <a:sym typeface="Calibri"/>
            </a:endParaRPr>
          </a:p>
          <a:p>
            <a:pPr indent="-342900" lvl="0" marL="457200" rtl="0" algn="l">
              <a:spcBef>
                <a:spcPts val="0"/>
              </a:spcBef>
              <a:spcAft>
                <a:spcPts val="0"/>
              </a:spcAft>
              <a:buClr>
                <a:schemeClr val="lt1"/>
              </a:buClr>
              <a:buSzPts val="1800"/>
              <a:buFont typeface="Calibri"/>
              <a:buAutoNum type="arabicPeriod"/>
            </a:pPr>
            <a:r>
              <a:rPr lang="en-US" sz="1800">
                <a:solidFill>
                  <a:schemeClr val="lt1"/>
                </a:solidFill>
                <a:latin typeface="Calibri"/>
                <a:ea typeface="Calibri"/>
                <a:cs typeface="Calibri"/>
                <a:sym typeface="Calibri"/>
              </a:rPr>
              <a:t>Does Kotlin support conversion from boolean to Int?</a:t>
            </a:r>
            <a:endParaRPr sz="1800">
              <a:solidFill>
                <a:schemeClr val="lt1"/>
              </a:solidFill>
              <a:latin typeface="Calibri"/>
              <a:ea typeface="Calibri"/>
              <a:cs typeface="Calibri"/>
              <a:sym typeface="Calibri"/>
            </a:endParaRPr>
          </a:p>
          <a:p>
            <a:pPr indent="-342900" lvl="0" marL="457200" rtl="0" algn="l">
              <a:spcBef>
                <a:spcPts val="0"/>
              </a:spcBef>
              <a:spcAft>
                <a:spcPts val="0"/>
              </a:spcAft>
              <a:buClr>
                <a:schemeClr val="lt1"/>
              </a:buClr>
              <a:buSzPts val="1800"/>
              <a:buFont typeface="Calibri"/>
              <a:buAutoNum type="arabicPeriod"/>
            </a:pPr>
            <a:r>
              <a:rPr lang="en-US" sz="1800">
                <a:solidFill>
                  <a:schemeClr val="lt1"/>
                </a:solidFill>
                <a:latin typeface="Calibri"/>
                <a:ea typeface="Calibri"/>
                <a:cs typeface="Calibri"/>
                <a:sym typeface="Calibri"/>
              </a:rPr>
              <a:t>How to find if a string value is inside a longer string?</a:t>
            </a:r>
            <a:endParaRPr sz="1800">
              <a:solidFill>
                <a:schemeClr val="lt1"/>
              </a:solidFill>
              <a:latin typeface="Calibri"/>
              <a:ea typeface="Calibri"/>
              <a:cs typeface="Calibri"/>
              <a:sym typeface="Calibri"/>
            </a:endParaRPr>
          </a:p>
          <a:p>
            <a:pPr indent="-342900" lvl="0" marL="457200" rtl="0" algn="l">
              <a:spcBef>
                <a:spcPts val="0"/>
              </a:spcBef>
              <a:spcAft>
                <a:spcPts val="0"/>
              </a:spcAft>
              <a:buClr>
                <a:schemeClr val="lt1"/>
              </a:buClr>
              <a:buSzPts val="1800"/>
              <a:buFont typeface="Calibri"/>
              <a:buAutoNum type="arabicPeriod"/>
            </a:pPr>
            <a:r>
              <a:rPr lang="en-US" sz="1800">
                <a:solidFill>
                  <a:schemeClr val="lt1"/>
                </a:solidFill>
                <a:latin typeface="Calibri"/>
                <a:ea typeface="Calibri"/>
                <a:cs typeface="Calibri"/>
                <a:sym typeface="Calibri"/>
              </a:rPr>
              <a:t>Other debug information, e.g. What does this error log ”xxxxxxxxx” means? </a:t>
            </a:r>
            <a:endParaRPr sz="18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A35"/>
        </a:solidFill>
      </p:bgPr>
    </p:bg>
    <p:spTree>
      <p:nvGrpSpPr>
        <p:cNvPr id="210" name="Shape 210"/>
        <p:cNvGrpSpPr/>
        <p:nvPr/>
      </p:nvGrpSpPr>
      <p:grpSpPr>
        <a:xfrm>
          <a:off x="0" y="0"/>
          <a:ext cx="0" cy="0"/>
          <a:chOff x="0" y="0"/>
          <a:chExt cx="0" cy="0"/>
        </a:xfrm>
      </p:grpSpPr>
      <p:sp>
        <p:nvSpPr>
          <p:cNvPr id="211" name="Google Shape;211;p1"/>
          <p:cNvSpPr txBox="1"/>
          <p:nvPr/>
        </p:nvSpPr>
        <p:spPr>
          <a:xfrm>
            <a:off x="932549" y="480794"/>
            <a:ext cx="4175100" cy="3632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3200" u="none" cap="none" strike="noStrike">
                <a:solidFill>
                  <a:schemeClr val="lt1"/>
                </a:solidFill>
                <a:latin typeface="arial"/>
                <a:ea typeface="arial"/>
                <a:cs typeface="arial"/>
                <a:sym typeface="arial"/>
              </a:rPr>
              <a:t>Overview/Introduction</a:t>
            </a:r>
            <a:endParaRPr/>
          </a:p>
          <a:p>
            <a:pPr indent="0" lvl="0" marL="0" marR="0" rtl="0" algn="l">
              <a:spcBef>
                <a:spcPts val="0"/>
              </a:spcBef>
              <a:spcAft>
                <a:spcPts val="0"/>
              </a:spcAft>
              <a:buNone/>
            </a:pPr>
            <a:r>
              <a:t/>
            </a:r>
            <a:endParaRPr b="0" i="0" sz="1800" u="none" cap="none" strike="noStrike">
              <a:solidFill>
                <a:schemeClr val="lt1"/>
              </a:solidFill>
              <a:latin typeface="arial"/>
              <a:ea typeface="arial"/>
              <a:cs typeface="arial"/>
              <a:sym typeface="arial"/>
            </a:endParaRPr>
          </a:p>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A ski trip recommendation app that gives user information about:</a:t>
            </a:r>
            <a:endParaRPr/>
          </a:p>
          <a:p>
            <a:pPr indent="0" lvl="0" marL="0" marR="0" rtl="0" algn="ctr">
              <a:spcBef>
                <a:spcPts val="0"/>
              </a:spcBef>
              <a:spcAft>
                <a:spcPts val="0"/>
              </a:spcAft>
              <a:buNone/>
            </a:pPr>
            <a:r>
              <a:t/>
            </a:r>
            <a:endParaRPr sz="1800">
              <a:solidFill>
                <a:schemeClr val="lt1"/>
              </a:solidFill>
              <a:latin typeface="arial"/>
              <a:ea typeface="arial"/>
              <a:cs typeface="arial"/>
              <a:sym typeface="arial"/>
            </a:endParaRPr>
          </a:p>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Snow Condition</a:t>
            </a:r>
            <a:endParaRPr/>
          </a:p>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Weather</a:t>
            </a:r>
            <a:endParaRPr/>
          </a:p>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Crowd Index</a:t>
            </a:r>
            <a:endParaRPr/>
          </a:p>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Hotel Availability</a:t>
            </a:r>
            <a:endParaRPr/>
          </a:p>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Traffic Condition</a:t>
            </a:r>
            <a:endParaRPr/>
          </a:p>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Travel Time</a:t>
            </a:r>
            <a:endParaRPr/>
          </a:p>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Overall Recommendation Index</a:t>
            </a:r>
            <a:endParaRPr/>
          </a:p>
        </p:txBody>
      </p:sp>
      <p:pic>
        <p:nvPicPr>
          <p:cNvPr descr="图片包含 骑, 男人, 雪, 板子&#10;&#10;描述已自动生成" id="212" name="Google Shape;212;p1"/>
          <p:cNvPicPr preferRelativeResize="0"/>
          <p:nvPr/>
        </p:nvPicPr>
        <p:blipFill rotWithShape="1">
          <a:blip r:embed="rId3">
            <a:alphaModFix/>
          </a:blip>
          <a:srcRect b="15138" l="0" r="0" t="15314"/>
          <a:stretch/>
        </p:blipFill>
        <p:spPr>
          <a:xfrm>
            <a:off x="7278275" y="1044244"/>
            <a:ext cx="3918857" cy="4769511"/>
          </a:xfrm>
          <a:prstGeom prst="rect">
            <a:avLst/>
          </a:prstGeom>
          <a:noFill/>
          <a:ln>
            <a:noFill/>
          </a:ln>
        </p:spPr>
      </p:pic>
      <p:sp>
        <p:nvSpPr>
          <p:cNvPr id="213" name="Google Shape;213;p1"/>
          <p:cNvSpPr txBox="1"/>
          <p:nvPr/>
        </p:nvSpPr>
        <p:spPr>
          <a:xfrm>
            <a:off x="1174083" y="4396659"/>
            <a:ext cx="3692100" cy="1139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3200" u="none" cap="none" strike="noStrike">
                <a:solidFill>
                  <a:schemeClr val="lt1"/>
                </a:solidFill>
                <a:latin typeface="arial"/>
                <a:ea typeface="arial"/>
                <a:cs typeface="arial"/>
                <a:sym typeface="arial"/>
              </a:rPr>
              <a:t>Motivation/Purpose</a:t>
            </a:r>
            <a:endParaRPr sz="3200">
              <a:solidFill>
                <a:schemeClr val="lt1"/>
              </a:solidFill>
              <a:latin typeface="arial"/>
              <a:ea typeface="arial"/>
              <a:cs typeface="arial"/>
              <a:sym typeface="arial"/>
            </a:endParaRPr>
          </a:p>
          <a:p>
            <a:pPr indent="0" lvl="0" marL="0" marR="0" rtl="0" algn="ctr">
              <a:spcBef>
                <a:spcPts val="0"/>
              </a:spcBef>
              <a:spcAft>
                <a:spcPts val="0"/>
              </a:spcAft>
              <a:buNone/>
            </a:pPr>
            <a:r>
              <a:rPr lang="en-US" sz="1800">
                <a:solidFill>
                  <a:schemeClr val="lt1"/>
                </a:solidFill>
                <a:latin typeface="arial"/>
                <a:ea typeface="arial"/>
                <a:cs typeface="arial"/>
                <a:sym typeface="arial"/>
              </a:rPr>
              <a:t>Be prepared for your ski </a:t>
            </a:r>
            <a:r>
              <a:rPr lang="en-US" sz="1800">
                <a:solidFill>
                  <a:schemeClr val="lt1"/>
                </a:solidFill>
                <a:latin typeface="arial"/>
                <a:ea typeface="arial"/>
                <a:cs typeface="arial"/>
                <a:sym typeface="arial"/>
              </a:rPr>
              <a:t>vacation</a:t>
            </a:r>
            <a:endParaRPr sz="1800">
              <a:solidFill>
                <a:schemeClr val="lt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A35"/>
        </a:solidFill>
      </p:bgPr>
    </p:bg>
    <p:spTree>
      <p:nvGrpSpPr>
        <p:cNvPr id="217" name="Shape 217"/>
        <p:cNvGrpSpPr/>
        <p:nvPr/>
      </p:nvGrpSpPr>
      <p:grpSpPr>
        <a:xfrm>
          <a:off x="0" y="0"/>
          <a:ext cx="0" cy="0"/>
          <a:chOff x="0" y="0"/>
          <a:chExt cx="0" cy="0"/>
        </a:xfrm>
      </p:grpSpPr>
      <p:sp>
        <p:nvSpPr>
          <p:cNvPr id="218" name="Google Shape;218;p3"/>
          <p:cNvSpPr txBox="1"/>
          <p:nvPr/>
        </p:nvSpPr>
        <p:spPr>
          <a:xfrm>
            <a:off x="2392326" y="2967335"/>
            <a:ext cx="7407348"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5400">
                <a:solidFill>
                  <a:schemeClr val="lt1"/>
                </a:solidFill>
                <a:latin typeface="arial"/>
                <a:ea typeface="arial"/>
                <a:cs typeface="arial"/>
                <a:sym typeface="arial"/>
              </a:rPr>
              <a:t>Implementation Details</a:t>
            </a:r>
            <a:endParaRPr sz="54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A35"/>
        </a:solidFill>
      </p:bgPr>
    </p:bg>
    <p:spTree>
      <p:nvGrpSpPr>
        <p:cNvPr id="222" name="Shape 222"/>
        <p:cNvGrpSpPr/>
        <p:nvPr/>
      </p:nvGrpSpPr>
      <p:grpSpPr>
        <a:xfrm>
          <a:off x="0" y="0"/>
          <a:ext cx="0" cy="0"/>
          <a:chOff x="0" y="0"/>
          <a:chExt cx="0" cy="0"/>
        </a:xfrm>
      </p:grpSpPr>
      <p:sp>
        <p:nvSpPr>
          <p:cNvPr id="223" name="Google Shape;223;p4"/>
          <p:cNvSpPr txBox="1"/>
          <p:nvPr/>
        </p:nvSpPr>
        <p:spPr>
          <a:xfrm>
            <a:off x="336698" y="429691"/>
            <a:ext cx="4476308" cy="141577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Calibri"/>
                <a:ea typeface="Calibri"/>
                <a:cs typeface="Calibri"/>
                <a:sym typeface="Calibri"/>
              </a:rPr>
              <a:t>Roadblock 1</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Hotel API does not have direct hotel availability data</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文本&#10;&#10;描述已自动生成" id="224" name="Google Shape;224;p4"/>
          <p:cNvPicPr preferRelativeResize="0"/>
          <p:nvPr/>
        </p:nvPicPr>
        <p:blipFill rotWithShape="1">
          <a:blip r:embed="rId3">
            <a:alphaModFix/>
          </a:blip>
          <a:srcRect b="2963" l="0" r="12022" t="11217"/>
          <a:stretch/>
        </p:blipFill>
        <p:spPr>
          <a:xfrm>
            <a:off x="5417896" y="891356"/>
            <a:ext cx="6640655" cy="5885543"/>
          </a:xfrm>
          <a:prstGeom prst="rect">
            <a:avLst/>
          </a:prstGeom>
          <a:noFill/>
          <a:ln>
            <a:noFill/>
          </a:ln>
        </p:spPr>
      </p:pic>
      <p:sp>
        <p:nvSpPr>
          <p:cNvPr id="225" name="Google Shape;225;p4"/>
          <p:cNvSpPr txBox="1"/>
          <p:nvPr/>
        </p:nvSpPr>
        <p:spPr>
          <a:xfrm>
            <a:off x="336697" y="2175118"/>
            <a:ext cx="4795284" cy="169277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Calibri"/>
                <a:ea typeface="Calibri"/>
                <a:cs typeface="Calibri"/>
                <a:sym typeface="Calibri"/>
              </a:rPr>
              <a:t>Workaround</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Make two API calls: </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1. Get selected date room list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2. Get 3 month later room list – assume this list reflect empty status</a:t>
            </a:r>
            <a:endParaRPr sz="1800">
              <a:solidFill>
                <a:schemeClr val="lt1"/>
              </a:solidFill>
              <a:latin typeface="Calibri"/>
              <a:ea typeface="Calibri"/>
              <a:cs typeface="Calibri"/>
              <a:sym typeface="Calibri"/>
            </a:endParaRPr>
          </a:p>
        </p:txBody>
      </p:sp>
      <p:sp>
        <p:nvSpPr>
          <p:cNvPr id="226" name="Google Shape;226;p4"/>
          <p:cNvSpPr/>
          <p:nvPr/>
        </p:nvSpPr>
        <p:spPr>
          <a:xfrm>
            <a:off x="1758587" y="3954629"/>
            <a:ext cx="1632530" cy="2675459"/>
          </a:xfrm>
          <a:prstGeom prst="rect">
            <a:avLst/>
          </a:prstGeom>
          <a:solidFill>
            <a:schemeClr val="accent1"/>
          </a:solid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room_count</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__________</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3m_room_count</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X100%</a:t>
            </a:r>
            <a:endParaRPr b="0" i="0" sz="1400" u="none" cap="none" strike="noStrike">
              <a:solidFill>
                <a:schemeClr val="lt1"/>
              </a:solidFill>
              <a:latin typeface="Arial"/>
              <a:ea typeface="Arial"/>
              <a:cs typeface="Arial"/>
              <a:sym typeface="Arial"/>
            </a:endParaRPr>
          </a:p>
        </p:txBody>
      </p:sp>
      <p:sp>
        <p:nvSpPr>
          <p:cNvPr id="227" name="Google Shape;227;p4"/>
          <p:cNvSpPr txBox="1"/>
          <p:nvPr/>
        </p:nvSpPr>
        <p:spPr>
          <a:xfrm>
            <a:off x="6189448" y="429691"/>
            <a:ext cx="509754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Booking.com </a:t>
            </a:r>
            <a:r>
              <a:rPr b="0" i="0" lang="en-US" sz="1800">
                <a:solidFill>
                  <a:schemeClr val="lt1"/>
                </a:solidFill>
                <a:latin typeface="Lato"/>
                <a:ea typeface="Lato"/>
                <a:cs typeface="Lato"/>
                <a:sym typeface="Lato"/>
              </a:rPr>
              <a:t>Room list of the hotel API Response</a:t>
            </a:r>
            <a:endParaRPr sz="1800">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A35"/>
        </a:solidFill>
      </p:bgPr>
    </p:bg>
    <p:spTree>
      <p:nvGrpSpPr>
        <p:cNvPr id="231" name="Shape 231"/>
        <p:cNvGrpSpPr/>
        <p:nvPr/>
      </p:nvGrpSpPr>
      <p:grpSpPr>
        <a:xfrm>
          <a:off x="0" y="0"/>
          <a:ext cx="0" cy="0"/>
          <a:chOff x="0" y="0"/>
          <a:chExt cx="0" cy="0"/>
        </a:xfrm>
      </p:grpSpPr>
      <p:sp>
        <p:nvSpPr>
          <p:cNvPr id="232" name="Google Shape;232;p5"/>
          <p:cNvSpPr txBox="1"/>
          <p:nvPr/>
        </p:nvSpPr>
        <p:spPr>
          <a:xfrm>
            <a:off x="336698" y="799023"/>
            <a:ext cx="4476308" cy="252376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Calibri"/>
                <a:ea typeface="Calibri"/>
                <a:cs typeface="Calibri"/>
                <a:sym typeface="Calibri"/>
              </a:rPr>
              <a:t>Roadblock 2</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No API handbook for Booking.com API:</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1. Not available for general public</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2. Different hotel have different booking policy</a:t>
            </a:r>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文本&#10;&#10;描述已自动生成" id="233" name="Google Shape;233;p5"/>
          <p:cNvPicPr preferRelativeResize="0"/>
          <p:nvPr/>
        </p:nvPicPr>
        <p:blipFill rotWithShape="1">
          <a:blip r:embed="rId3">
            <a:alphaModFix/>
          </a:blip>
          <a:srcRect b="59691" l="0" r="52436" t="23299"/>
          <a:stretch/>
        </p:blipFill>
        <p:spPr>
          <a:xfrm>
            <a:off x="5485167" y="981783"/>
            <a:ext cx="6413712" cy="1952803"/>
          </a:xfrm>
          <a:prstGeom prst="rect">
            <a:avLst/>
          </a:prstGeom>
          <a:noFill/>
          <a:ln>
            <a:noFill/>
          </a:ln>
        </p:spPr>
      </p:pic>
      <p:sp>
        <p:nvSpPr>
          <p:cNvPr id="234" name="Google Shape;234;p5"/>
          <p:cNvSpPr txBox="1"/>
          <p:nvPr/>
        </p:nvSpPr>
        <p:spPr>
          <a:xfrm>
            <a:off x="310227" y="2903232"/>
            <a:ext cx="4795200" cy="169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Calibri"/>
                <a:ea typeface="Calibri"/>
                <a:cs typeface="Calibri"/>
                <a:sym typeface="Calibri"/>
              </a:rPr>
              <a:t>Workaround</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1. Booking.com Search Hotel by Coordinates API</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2. Google Map</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3. Booking.com Webpage Search</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35" name="Google Shape;235;p5"/>
          <p:cNvSpPr txBox="1"/>
          <p:nvPr/>
        </p:nvSpPr>
        <p:spPr>
          <a:xfrm>
            <a:off x="6189448" y="429691"/>
            <a:ext cx="509754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Booking.com </a:t>
            </a:r>
            <a:r>
              <a:rPr b="0" i="0" lang="en-US" sz="1800">
                <a:solidFill>
                  <a:schemeClr val="lt1"/>
                </a:solidFill>
                <a:latin typeface="Lato"/>
                <a:ea typeface="Lato"/>
                <a:cs typeface="Lato"/>
                <a:sym typeface="Lato"/>
              </a:rPr>
              <a:t>Room list of the hotel API Response</a:t>
            </a:r>
            <a:endParaRPr sz="1800">
              <a:solidFill>
                <a:schemeClr val="lt1"/>
              </a:solidFill>
              <a:latin typeface="Calibri"/>
              <a:ea typeface="Calibri"/>
              <a:cs typeface="Calibri"/>
              <a:sym typeface="Calibri"/>
            </a:endParaRPr>
          </a:p>
        </p:txBody>
      </p:sp>
      <p:pic>
        <p:nvPicPr>
          <p:cNvPr descr="文本&#10;&#10;描述已自动生成" id="236" name="Google Shape;236;p5"/>
          <p:cNvPicPr preferRelativeResize="0"/>
          <p:nvPr/>
        </p:nvPicPr>
        <p:blipFill rotWithShape="1">
          <a:blip r:embed="rId4">
            <a:alphaModFix/>
          </a:blip>
          <a:srcRect b="0" l="0" r="0" t="0"/>
          <a:stretch/>
        </p:blipFill>
        <p:spPr>
          <a:xfrm>
            <a:off x="5441591" y="3117346"/>
            <a:ext cx="6413712" cy="2425008"/>
          </a:xfrm>
          <a:prstGeom prst="rect">
            <a:avLst/>
          </a:prstGeom>
          <a:noFill/>
          <a:ln>
            <a:noFill/>
          </a:ln>
        </p:spPr>
      </p:pic>
      <p:sp>
        <p:nvSpPr>
          <p:cNvPr id="237" name="Google Shape;237;p5"/>
          <p:cNvSpPr/>
          <p:nvPr/>
        </p:nvSpPr>
        <p:spPr>
          <a:xfrm>
            <a:off x="6189446" y="3806456"/>
            <a:ext cx="1643203" cy="246666"/>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 name="Google Shape;238;p5"/>
          <p:cNvSpPr/>
          <p:nvPr/>
        </p:nvSpPr>
        <p:spPr>
          <a:xfrm>
            <a:off x="5979690" y="2186549"/>
            <a:ext cx="2062717" cy="277459"/>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9" name="Google Shape;239;p5"/>
          <p:cNvSpPr/>
          <p:nvPr/>
        </p:nvSpPr>
        <p:spPr>
          <a:xfrm rot="2180457">
            <a:off x="4878414" y="1578850"/>
            <a:ext cx="1013637" cy="553440"/>
          </a:xfrm>
          <a:prstGeom prst="rightArrow">
            <a:avLst>
              <a:gd fmla="val 50000" name="adj1"/>
              <a:gd fmla="val 50000" name="adj2"/>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A35"/>
        </a:solidFill>
      </p:bgPr>
    </p:bg>
    <p:spTree>
      <p:nvGrpSpPr>
        <p:cNvPr id="243" name="Shape 243"/>
        <p:cNvGrpSpPr/>
        <p:nvPr/>
      </p:nvGrpSpPr>
      <p:grpSpPr>
        <a:xfrm>
          <a:off x="0" y="0"/>
          <a:ext cx="0" cy="0"/>
          <a:chOff x="0" y="0"/>
          <a:chExt cx="0" cy="0"/>
        </a:xfrm>
      </p:grpSpPr>
      <p:sp>
        <p:nvSpPr>
          <p:cNvPr id="244" name="Google Shape;244;p6"/>
          <p:cNvSpPr txBox="1"/>
          <p:nvPr/>
        </p:nvSpPr>
        <p:spPr>
          <a:xfrm>
            <a:off x="1436312" y="1494101"/>
            <a:ext cx="4476308" cy="169277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Calibri"/>
                <a:ea typeface="Calibri"/>
                <a:cs typeface="Calibri"/>
                <a:sym typeface="Calibri"/>
              </a:rPr>
              <a:t>Roadblock 3</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Data sharing between fragments</a:t>
            </a:r>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 name="Google Shape;245;p6"/>
          <p:cNvSpPr txBox="1"/>
          <p:nvPr/>
        </p:nvSpPr>
        <p:spPr>
          <a:xfrm>
            <a:off x="1409841" y="3598310"/>
            <a:ext cx="4795284" cy="141577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Calibri"/>
                <a:ea typeface="Calibri"/>
                <a:cs typeface="Calibri"/>
                <a:sym typeface="Calibri"/>
              </a:rPr>
              <a:t>Workaround</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1. Use ShareViewModel</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2. Use LiveData and Observe</a:t>
            </a:r>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pic>
        <p:nvPicPr>
          <p:cNvPr descr="图形用户界面, 文本, 聊天或短信&#10;&#10;描述已自动生成" id="246" name="Google Shape;246;p6"/>
          <p:cNvPicPr preferRelativeResize="0"/>
          <p:nvPr/>
        </p:nvPicPr>
        <p:blipFill rotWithShape="1">
          <a:blip r:embed="rId3">
            <a:alphaModFix/>
          </a:blip>
          <a:srcRect b="0" l="0" r="0" t="0"/>
          <a:stretch/>
        </p:blipFill>
        <p:spPr>
          <a:xfrm>
            <a:off x="7619999" y="857693"/>
            <a:ext cx="3500619" cy="4658359"/>
          </a:xfrm>
          <a:prstGeom prst="rect">
            <a:avLst/>
          </a:prstGeom>
          <a:noFill/>
          <a:ln>
            <a:noFill/>
          </a:ln>
        </p:spPr>
      </p:pic>
      <p:sp>
        <p:nvSpPr>
          <p:cNvPr id="247" name="Google Shape;247;p6"/>
          <p:cNvSpPr/>
          <p:nvPr/>
        </p:nvSpPr>
        <p:spPr>
          <a:xfrm>
            <a:off x="8606932" y="5253057"/>
            <a:ext cx="2175227" cy="262995"/>
          </a:xfrm>
          <a:prstGeom prst="rect">
            <a:avLst/>
          </a:prstGeom>
          <a:solidFill>
            <a:schemeClr val="accent1">
              <a:alpha val="0"/>
            </a:schemeClr>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cxnSp>
        <p:nvCxnSpPr>
          <p:cNvPr id="248" name="Google Shape;248;p6"/>
          <p:cNvCxnSpPr/>
          <p:nvPr/>
        </p:nvCxnSpPr>
        <p:spPr>
          <a:xfrm>
            <a:off x="9196479" y="3186872"/>
            <a:ext cx="1585680" cy="82499"/>
          </a:xfrm>
          <a:prstGeom prst="straightConnector1">
            <a:avLst/>
          </a:prstGeom>
          <a:noFill/>
          <a:ln cap="flat" cmpd="sng" w="9525">
            <a:solidFill>
              <a:srgbClr val="FF0000"/>
            </a:solidFill>
            <a:prstDash val="solid"/>
            <a:round/>
            <a:headEnd len="sm" w="sm" type="none"/>
            <a:tailEnd len="sm" w="sm" type="none"/>
          </a:ln>
        </p:spPr>
      </p:cxnSp>
      <p:cxnSp>
        <p:nvCxnSpPr>
          <p:cNvPr id="249" name="Google Shape;249;p6"/>
          <p:cNvCxnSpPr/>
          <p:nvPr/>
        </p:nvCxnSpPr>
        <p:spPr>
          <a:xfrm>
            <a:off x="9244605" y="3961908"/>
            <a:ext cx="1585680" cy="82499"/>
          </a:xfrm>
          <a:prstGeom prst="straightConnector1">
            <a:avLst/>
          </a:prstGeom>
          <a:noFill/>
          <a:ln cap="flat" cmpd="sng" w="9525">
            <a:solidFill>
              <a:srgbClr val="FF0000"/>
            </a:solidFill>
            <a:prstDash val="solid"/>
            <a:round/>
            <a:headEnd len="sm" w="sm" type="none"/>
            <a:tailEnd len="sm" w="sm" type="none"/>
          </a:ln>
        </p:spPr>
      </p:cxnSp>
      <p:cxnSp>
        <p:nvCxnSpPr>
          <p:cNvPr id="250" name="Google Shape;250;p6"/>
          <p:cNvCxnSpPr/>
          <p:nvPr/>
        </p:nvCxnSpPr>
        <p:spPr>
          <a:xfrm>
            <a:off x="9244605" y="4810086"/>
            <a:ext cx="1585680" cy="82499"/>
          </a:xfrm>
          <a:prstGeom prst="straightConnector1">
            <a:avLst/>
          </a:prstGeom>
          <a:noFill/>
          <a:ln cap="flat" cmpd="sng" w="9525">
            <a:solidFill>
              <a:srgbClr val="FF0000"/>
            </a:solidFill>
            <a:prstDash val="solid"/>
            <a:round/>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A35"/>
        </a:solidFill>
      </p:bgPr>
    </p:bg>
    <p:spTree>
      <p:nvGrpSpPr>
        <p:cNvPr id="254" name="Shape 254"/>
        <p:cNvGrpSpPr/>
        <p:nvPr/>
      </p:nvGrpSpPr>
      <p:grpSpPr>
        <a:xfrm>
          <a:off x="0" y="0"/>
          <a:ext cx="0" cy="0"/>
          <a:chOff x="0" y="0"/>
          <a:chExt cx="0" cy="0"/>
        </a:xfrm>
      </p:grpSpPr>
      <p:sp>
        <p:nvSpPr>
          <p:cNvPr id="255" name="Google Shape;255;p7"/>
          <p:cNvSpPr txBox="1"/>
          <p:nvPr/>
        </p:nvSpPr>
        <p:spPr>
          <a:xfrm>
            <a:off x="336698" y="799023"/>
            <a:ext cx="4476308"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Calibri"/>
                <a:ea typeface="Calibri"/>
                <a:cs typeface="Calibri"/>
                <a:sym typeface="Calibri"/>
              </a:rPr>
              <a:t>Roadblock 4</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Database Setup</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1. Supported Resort Database </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2. User Preference Storage</a:t>
            </a:r>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 name="Google Shape;256;p7"/>
          <p:cNvSpPr txBox="1"/>
          <p:nvPr/>
        </p:nvSpPr>
        <p:spPr>
          <a:xfrm>
            <a:off x="310227" y="2903232"/>
            <a:ext cx="5197500" cy="1970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Calibri"/>
                <a:ea typeface="Calibri"/>
                <a:cs typeface="Calibri"/>
                <a:sym typeface="Calibri"/>
              </a:rPr>
              <a:t>Solution</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1. Two database with SQLite – Resort and Preference</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2. YouTube Tutorial </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3. Slightly different for two database and Database handler</a:t>
            </a:r>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pic>
        <p:nvPicPr>
          <p:cNvPr descr="徽标, 公司名称&#10;&#10;描述已自动生成" id="257" name="Google Shape;257;p7"/>
          <p:cNvPicPr preferRelativeResize="0"/>
          <p:nvPr/>
        </p:nvPicPr>
        <p:blipFill rotWithShape="1">
          <a:blip r:embed="rId3">
            <a:alphaModFix/>
          </a:blip>
          <a:srcRect b="0" l="0" r="0" t="0"/>
          <a:stretch/>
        </p:blipFill>
        <p:spPr>
          <a:xfrm>
            <a:off x="1415917" y="5108501"/>
            <a:ext cx="2317869" cy="958899"/>
          </a:xfrm>
          <a:prstGeom prst="rect">
            <a:avLst/>
          </a:prstGeom>
          <a:noFill/>
          <a:ln>
            <a:noFill/>
          </a:ln>
        </p:spPr>
      </p:pic>
      <p:pic>
        <p:nvPicPr>
          <p:cNvPr descr="图形用户界面, 文本, 应用程序, 聊天或短信&#10;&#10;描述已自动生成" id="258" name="Google Shape;258;p7"/>
          <p:cNvPicPr preferRelativeResize="0"/>
          <p:nvPr/>
        </p:nvPicPr>
        <p:blipFill rotWithShape="1">
          <a:blip r:embed="rId4">
            <a:alphaModFix/>
          </a:blip>
          <a:srcRect b="0" l="0" r="0" t="0"/>
          <a:stretch/>
        </p:blipFill>
        <p:spPr>
          <a:xfrm>
            <a:off x="5386356" y="750288"/>
            <a:ext cx="6623390" cy="2063856"/>
          </a:xfrm>
          <a:prstGeom prst="rect">
            <a:avLst/>
          </a:prstGeom>
          <a:noFill/>
          <a:ln>
            <a:noFill/>
          </a:ln>
        </p:spPr>
      </p:pic>
      <p:sp>
        <p:nvSpPr>
          <p:cNvPr id="259" name="Google Shape;259;p7"/>
          <p:cNvSpPr txBox="1"/>
          <p:nvPr/>
        </p:nvSpPr>
        <p:spPr>
          <a:xfrm>
            <a:off x="6396491" y="380956"/>
            <a:ext cx="460312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CSV Format .txt Initial Data for Resort Database</a:t>
            </a:r>
            <a:endParaRPr sz="1800">
              <a:solidFill>
                <a:schemeClr val="lt1"/>
              </a:solidFill>
              <a:latin typeface="Calibri"/>
              <a:ea typeface="Calibri"/>
              <a:cs typeface="Calibri"/>
              <a:sym typeface="Calibri"/>
            </a:endParaRPr>
          </a:p>
        </p:txBody>
      </p:sp>
      <p:pic>
        <p:nvPicPr>
          <p:cNvPr descr="文本&#10;&#10;描述已自动生成" id="260" name="Google Shape;260;p7"/>
          <p:cNvPicPr preferRelativeResize="0"/>
          <p:nvPr/>
        </p:nvPicPr>
        <p:blipFill rotWithShape="1">
          <a:blip r:embed="rId5">
            <a:alphaModFix/>
          </a:blip>
          <a:srcRect b="59676" l="0" r="0" t="0"/>
          <a:stretch/>
        </p:blipFill>
        <p:spPr>
          <a:xfrm>
            <a:off x="6189672" y="3749617"/>
            <a:ext cx="5016758" cy="2394275"/>
          </a:xfrm>
          <a:prstGeom prst="rect">
            <a:avLst/>
          </a:prstGeom>
          <a:noFill/>
          <a:ln>
            <a:noFill/>
          </a:ln>
        </p:spPr>
      </p:pic>
      <p:sp>
        <p:nvSpPr>
          <p:cNvPr id="261" name="Google Shape;261;p7"/>
          <p:cNvSpPr txBox="1"/>
          <p:nvPr/>
        </p:nvSpPr>
        <p:spPr>
          <a:xfrm>
            <a:off x="7170710" y="3380285"/>
            <a:ext cx="305468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Preference Database Structure</a:t>
            </a:r>
            <a:endParaRPr sz="1800">
              <a:solidFill>
                <a:schemeClr val="lt1"/>
              </a:solidFill>
              <a:latin typeface="Calibri"/>
              <a:ea typeface="Calibri"/>
              <a:cs typeface="Calibri"/>
              <a:sym typeface="Calibri"/>
            </a:endParaRPr>
          </a:p>
        </p:txBody>
      </p:sp>
      <p:sp>
        <p:nvSpPr>
          <p:cNvPr id="262" name="Google Shape;262;p7"/>
          <p:cNvSpPr/>
          <p:nvPr/>
        </p:nvSpPr>
        <p:spPr>
          <a:xfrm>
            <a:off x="6396491" y="3970583"/>
            <a:ext cx="1477168" cy="227065"/>
          </a:xfrm>
          <a:prstGeom prst="rect">
            <a:avLst/>
          </a:prstGeom>
          <a:noFill/>
          <a:ln cap="flat" cmpd="sng" w="381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3" name="Google Shape;263;p7"/>
          <p:cNvSpPr txBox="1"/>
          <p:nvPr/>
        </p:nvSpPr>
        <p:spPr>
          <a:xfrm>
            <a:off x="8376885" y="3964836"/>
            <a:ext cx="339952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0000"/>
                </a:solidFill>
                <a:latin typeface="Calibri"/>
                <a:ea typeface="Calibri"/>
                <a:cs typeface="Calibri"/>
                <a:sym typeface="Calibri"/>
              </a:rPr>
              <a:t>This Database only have one Entry</a:t>
            </a:r>
            <a:endParaRPr sz="1800">
              <a:solidFill>
                <a:srgbClr val="FF0000"/>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A35"/>
        </a:solidFill>
      </p:bgPr>
    </p:bg>
    <p:spTree>
      <p:nvGrpSpPr>
        <p:cNvPr id="267" name="Shape 267"/>
        <p:cNvGrpSpPr/>
        <p:nvPr/>
      </p:nvGrpSpPr>
      <p:grpSpPr>
        <a:xfrm>
          <a:off x="0" y="0"/>
          <a:ext cx="0" cy="0"/>
          <a:chOff x="0" y="0"/>
          <a:chExt cx="0" cy="0"/>
        </a:xfrm>
      </p:grpSpPr>
      <p:sp>
        <p:nvSpPr>
          <p:cNvPr id="268" name="Google Shape;268;g1ed93f4499c_11_75"/>
          <p:cNvSpPr txBox="1"/>
          <p:nvPr/>
        </p:nvSpPr>
        <p:spPr>
          <a:xfrm>
            <a:off x="336698" y="799023"/>
            <a:ext cx="4476300" cy="2247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Calibri"/>
                <a:ea typeface="Calibri"/>
                <a:cs typeface="Calibri"/>
                <a:sym typeface="Calibri"/>
              </a:rPr>
              <a:t>Roadblock 5</a:t>
            </a:r>
            <a:endParaRPr b="1" sz="32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Weather API Integration</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1. Weather API need to receive city name.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2. Users input ski resort name.</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9" name="Google Shape;269;g1ed93f4499c_11_75"/>
          <p:cNvSpPr txBox="1"/>
          <p:nvPr/>
        </p:nvSpPr>
        <p:spPr>
          <a:xfrm>
            <a:off x="310515" y="2903220"/>
            <a:ext cx="5725160" cy="1968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Calibri"/>
                <a:ea typeface="Calibri"/>
                <a:cs typeface="Calibri"/>
                <a:sym typeface="Calibri"/>
              </a:rPr>
              <a:t>Workaround</a:t>
            </a:r>
            <a:endParaRPr b="1" sz="32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1. Considered entering both resort name and city name.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 Simplicity of use</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2. Save the city name corresponding to the ski resort in the database and call.</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70" name="Google Shape;270;g1ed93f4499c_11_75"/>
          <p:cNvSpPr/>
          <p:nvPr/>
        </p:nvSpPr>
        <p:spPr>
          <a:xfrm rot="5400000">
            <a:off x="9624695" y="3247390"/>
            <a:ext cx="718820" cy="411480"/>
          </a:xfrm>
          <a:prstGeom prst="rightArrow">
            <a:avLst>
              <a:gd fmla="val 50000" name="adj1"/>
              <a:gd fmla="val 50000" name="adj2"/>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71" name="Google Shape;271;g1ed93f4499c_11_75"/>
          <p:cNvPicPr preferRelativeResize="0"/>
          <p:nvPr/>
        </p:nvPicPr>
        <p:blipFill rotWithShape="1">
          <a:blip r:embed="rId3">
            <a:alphaModFix/>
          </a:blip>
          <a:srcRect b="33659" l="26364" r="217" t="16606"/>
          <a:stretch/>
        </p:blipFill>
        <p:spPr>
          <a:xfrm>
            <a:off x="8972550" y="300990"/>
            <a:ext cx="2145030" cy="2583180"/>
          </a:xfrm>
          <a:prstGeom prst="rect">
            <a:avLst/>
          </a:prstGeom>
          <a:noFill/>
          <a:ln>
            <a:noFill/>
          </a:ln>
        </p:spPr>
      </p:pic>
      <p:pic>
        <p:nvPicPr>
          <p:cNvPr id="272" name="Google Shape;272;g1ed93f4499c_11_75"/>
          <p:cNvPicPr preferRelativeResize="0"/>
          <p:nvPr/>
        </p:nvPicPr>
        <p:blipFill rotWithShape="1">
          <a:blip r:embed="rId4">
            <a:alphaModFix/>
          </a:blip>
          <a:srcRect b="38514" l="0" r="-515" t="0"/>
          <a:stretch/>
        </p:blipFill>
        <p:spPr>
          <a:xfrm>
            <a:off x="9039225" y="4022090"/>
            <a:ext cx="2001520" cy="2482850"/>
          </a:xfrm>
          <a:prstGeom prst="rect">
            <a:avLst/>
          </a:prstGeom>
          <a:noFill/>
          <a:ln>
            <a:noFill/>
          </a:ln>
        </p:spPr>
      </p:pic>
      <p:pic>
        <p:nvPicPr>
          <p:cNvPr id="273" name="Google Shape;273;g1ed93f4499c_11_75"/>
          <p:cNvPicPr preferRelativeResize="0"/>
          <p:nvPr/>
        </p:nvPicPr>
        <p:blipFill rotWithShape="1">
          <a:blip r:embed="rId5">
            <a:alphaModFix/>
          </a:blip>
          <a:srcRect b="0" l="0" r="0" t="0"/>
          <a:stretch/>
        </p:blipFill>
        <p:spPr>
          <a:xfrm>
            <a:off x="2994660" y="4652645"/>
            <a:ext cx="5278755" cy="1852295"/>
          </a:xfrm>
          <a:prstGeom prst="rect">
            <a:avLst/>
          </a:prstGeom>
          <a:noFill/>
          <a:ln>
            <a:noFill/>
          </a:ln>
        </p:spPr>
      </p:pic>
      <p:sp>
        <p:nvSpPr>
          <p:cNvPr id="274" name="Google Shape;274;g1ed93f4499c_11_75"/>
          <p:cNvSpPr txBox="1"/>
          <p:nvPr/>
        </p:nvSpPr>
        <p:spPr>
          <a:xfrm>
            <a:off x="310515" y="5394960"/>
            <a:ext cx="609600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Implementation Details</a:t>
            </a:r>
            <a:endParaRPr sz="1800">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A35"/>
        </a:solidFill>
      </p:bgPr>
    </p:bg>
    <p:spTree>
      <p:nvGrpSpPr>
        <p:cNvPr id="278" name="Shape 278"/>
        <p:cNvGrpSpPr/>
        <p:nvPr/>
      </p:nvGrpSpPr>
      <p:grpSpPr>
        <a:xfrm>
          <a:off x="0" y="0"/>
          <a:ext cx="0" cy="0"/>
          <a:chOff x="0" y="0"/>
          <a:chExt cx="0" cy="0"/>
        </a:xfrm>
      </p:grpSpPr>
      <p:sp>
        <p:nvSpPr>
          <p:cNvPr id="279" name="Google Shape;279;g1ed93f4499c_15_0"/>
          <p:cNvSpPr txBox="1"/>
          <p:nvPr/>
        </p:nvSpPr>
        <p:spPr>
          <a:xfrm>
            <a:off x="336698" y="799023"/>
            <a:ext cx="4476300" cy="2524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Calibri"/>
                <a:ea typeface="Calibri"/>
                <a:cs typeface="Calibri"/>
                <a:sym typeface="Calibri"/>
              </a:rPr>
              <a:t>Roadblock 6</a:t>
            </a:r>
            <a:endParaRPr b="1" sz="32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Welcome Page</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1. Hide action bar and nevigation bar.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2. How to stay for some periods and continue to show main page.</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 name="Google Shape;280;g1ed93f4499c_15_0"/>
          <p:cNvSpPr txBox="1"/>
          <p:nvPr/>
        </p:nvSpPr>
        <p:spPr>
          <a:xfrm>
            <a:off x="310515" y="4127500"/>
            <a:ext cx="6003925" cy="22453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Calibri"/>
                <a:ea typeface="Calibri"/>
                <a:cs typeface="Calibri"/>
                <a:sym typeface="Calibri"/>
              </a:rPr>
              <a:t>Workaround</a:t>
            </a:r>
            <a:endParaRPr b="1" sz="32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1. The bottom navigation bar is located using its ID (R.id.nav_view) and its visibility is set to View.GONE to hide it.</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2. When navigating away from the WelcomeFragment, the visibility of the bottom navigation bar is restored to View.VISIBLE.</a:t>
            </a:r>
            <a:endParaRPr sz="1800">
              <a:solidFill>
                <a:schemeClr val="lt1"/>
              </a:solidFill>
              <a:latin typeface="Calibri"/>
              <a:ea typeface="Calibri"/>
              <a:cs typeface="Calibri"/>
              <a:sym typeface="Calibri"/>
            </a:endParaRPr>
          </a:p>
        </p:txBody>
      </p:sp>
      <p:pic>
        <p:nvPicPr>
          <p:cNvPr id="281" name="Google Shape;281;g1ed93f4499c_15_0"/>
          <p:cNvPicPr preferRelativeResize="0"/>
          <p:nvPr/>
        </p:nvPicPr>
        <p:blipFill rotWithShape="1">
          <a:blip r:embed="rId3">
            <a:alphaModFix/>
          </a:blip>
          <a:srcRect b="0" l="0" r="0" t="0"/>
          <a:stretch/>
        </p:blipFill>
        <p:spPr>
          <a:xfrm>
            <a:off x="4813300" y="1274445"/>
            <a:ext cx="6832600" cy="3178175"/>
          </a:xfrm>
          <a:prstGeom prst="rect">
            <a:avLst/>
          </a:prstGeom>
          <a:noFill/>
          <a:ln>
            <a:noFill/>
          </a:ln>
        </p:spPr>
      </p:pic>
      <p:sp>
        <p:nvSpPr>
          <p:cNvPr id="282" name="Google Shape;282;g1ed93f4499c_15_0"/>
          <p:cNvSpPr txBox="1"/>
          <p:nvPr/>
        </p:nvSpPr>
        <p:spPr>
          <a:xfrm>
            <a:off x="4813300" y="798830"/>
            <a:ext cx="609600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Implementation Details</a:t>
            </a:r>
            <a:endParaRPr sz="1800">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主题​​">
  <a:themeElements>
    <a:clrScheme name="Office 主题​​">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主题​​">
  <a:themeElements>
    <a:clrScheme name="Office 主题​​">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2023-12-21T02:55:40Z</dcterms:created>
  <dc:creator>Chen, Sicheng</dc:creator>
</cp:coreProperties>
</file>